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7010400" cy="9296400"/>
  <p:custDataLst>
    <p:tags r:id="rId4"/>
  </p:custDataLst>
  <p:defaultTex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orient="horz" pos="13392">
          <p15:clr>
            <a:srgbClr val="A4A3A4"/>
          </p15:clr>
        </p15:guide>
        <p15:guide id="3" orient="horz" pos="651">
          <p15:clr>
            <a:srgbClr val="A4A3A4"/>
          </p15:clr>
        </p15:guide>
        <p15:guide id="4" orient="horz" pos="1728">
          <p15:clr>
            <a:srgbClr val="A4A3A4"/>
          </p15:clr>
        </p15:guide>
        <p15:guide id="5" orient="horz" pos="1296">
          <p15:clr>
            <a:srgbClr val="A4A3A4"/>
          </p15:clr>
        </p15:guide>
        <p15:guide id="6" pos="288">
          <p15:clr>
            <a:srgbClr val="A4A3A4"/>
          </p15:clr>
        </p15:guide>
        <p15:guide id="7" pos="14832">
          <p15:clr>
            <a:srgbClr val="A4A3A4"/>
          </p15:clr>
        </p15:guide>
        <p15:guide id="8" pos="8352">
          <p15:clr>
            <a:srgbClr val="A4A3A4"/>
          </p15:clr>
        </p15:guide>
        <p15:guide id="9" pos="4464">
          <p15:clr>
            <a:srgbClr val="A4A3A4"/>
          </p15:clr>
        </p15:guide>
        <p15:guide id="10" pos="9216">
          <p15:clr>
            <a:srgbClr val="A4A3A4"/>
          </p15:clr>
        </p15:guide>
        <p15:guide id="11" pos="4176">
          <p15:clr>
            <a:srgbClr val="A4A3A4"/>
          </p15:clr>
        </p15:guide>
        <p15:guide id="12" pos="20448">
          <p15:clr>
            <a:srgbClr val="A4A3A4"/>
          </p15:clr>
        </p15:guide>
        <p15:guide id="13" pos="156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A259"/>
    <a:srgbClr val="00B7F1"/>
    <a:srgbClr val="85DFFF"/>
    <a:srgbClr val="D8E2E7"/>
    <a:srgbClr val="EFE3C5"/>
    <a:srgbClr val="005997"/>
    <a:srgbClr val="3FCDFF"/>
    <a:srgbClr val="00B0F0"/>
    <a:srgbClr val="C3B8DA"/>
    <a:srgbClr val="A59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462" autoAdjust="0"/>
  </p:normalViewPr>
  <p:slideViewPr>
    <p:cSldViewPr>
      <p:cViewPr varScale="1">
        <p:scale>
          <a:sx n="30" d="100"/>
          <a:sy n="30" d="100"/>
        </p:scale>
        <p:origin x="120" y="408"/>
      </p:cViewPr>
      <p:guideLst>
        <p:guide orient="horz" pos="2304"/>
        <p:guide orient="horz" pos="13392"/>
        <p:guide orient="horz" pos="651"/>
        <p:guide orient="horz" pos="1728"/>
        <p:guide orient="horz" pos="1296"/>
        <p:guide pos="288"/>
        <p:guide pos="14832"/>
        <p:guide pos="8352"/>
        <p:guide pos="4464"/>
        <p:guide pos="9216"/>
        <p:guide pos="4176"/>
        <p:guide pos="20448"/>
        <p:guide pos="15696"/>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Chart 1: Chart Header</a:t>
            </a:r>
          </a:p>
        </c:rich>
      </c:tx>
      <c:layout>
        <c:manualLayout>
          <c:xMode val="edge"/>
          <c:yMode val="edge"/>
          <c:x val="1.0879265091863505E-3"/>
          <c:y val="2.3809523809523815E-2"/>
        </c:manualLayout>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25"/>
          <c:dPt>
            <c:idx val="0"/>
            <c:bubble3D val="0"/>
            <c:spPr>
              <a:solidFill>
                <a:srgbClr val="ED145B"/>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FA7D-4350-8747-3E8097C38F91}"/>
              </c:ext>
            </c:extLst>
          </c:dPt>
          <c:dPt>
            <c:idx val="1"/>
            <c:bubble3D val="0"/>
            <c:spPr>
              <a:solidFill>
                <a:srgbClr val="F47B2A"/>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FA7D-4350-8747-3E8097C38F91}"/>
              </c:ext>
            </c:extLst>
          </c:dPt>
          <c:dPt>
            <c:idx val="2"/>
            <c:bubble3D val="0"/>
            <c:spPr>
              <a:solidFill>
                <a:srgbClr val="39B54A"/>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FA7D-4350-8747-3E8097C38F91}"/>
              </c:ext>
            </c:extLst>
          </c:dPt>
          <c:dPt>
            <c:idx val="3"/>
            <c:bubble3D val="0"/>
            <c:spPr>
              <a:solidFill>
                <a:srgbClr val="7961AB"/>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FA7D-4350-8747-3E8097C38F91}"/>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8.2000000000000011</c:v>
                </c:pt>
                <c:pt idx="1">
                  <c:v>3.2</c:v>
                </c:pt>
                <c:pt idx="2">
                  <c:v>1.4</c:v>
                </c:pt>
                <c:pt idx="3">
                  <c:v>1.2</c:v>
                </c:pt>
              </c:numCache>
            </c:numRef>
          </c:val>
          <c:extLst xmlns:c16r2="http://schemas.microsoft.com/office/drawing/2015/06/chart">
            <c:ext xmlns:c16="http://schemas.microsoft.com/office/drawing/2014/chart" uri="{C3380CC4-5D6E-409C-BE32-E72D297353CC}">
              <c16:uniqueId val="{00000008-FA7D-4350-8747-3E8097C38F91}"/>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726D1D-3C96-4EEC-BD60-28E904AF5A4B}" type="doc">
      <dgm:prSet loTypeId="urn:microsoft.com/office/officeart/2005/8/layout/hChevron3" loCatId="process" qsTypeId="urn:microsoft.com/office/officeart/2005/8/quickstyle/simple1" qsCatId="simple" csTypeId="urn:microsoft.com/office/officeart/2005/8/colors/colorful1" csCatId="colorful" phldr="1"/>
      <dgm:spPr/>
    </dgm:pt>
    <dgm:pt modelId="{5BC799BD-585B-42AE-ABFB-F3D0947EC60D}">
      <dgm:prSet phldrT="[Text]" custT="1"/>
      <dgm:spPr>
        <a:solidFill>
          <a:srgbClr val="00B0F0"/>
        </a:solidFill>
      </dgm:spPr>
      <dgm:t>
        <a:bodyPr/>
        <a:lstStyle/>
        <a:p>
          <a:r>
            <a:rPr lang="en-US" sz="4400" dirty="0" smtClean="0"/>
            <a:t>Stage 1</a:t>
          </a:r>
        </a:p>
      </dgm:t>
    </dgm:pt>
    <dgm:pt modelId="{1E8138E1-BC95-4199-9721-3A6B87E48C71}" type="parTrans" cxnId="{28DC8A31-B770-4DC1-96A2-B33E3921D4E4}">
      <dgm:prSet/>
      <dgm:spPr/>
      <dgm:t>
        <a:bodyPr/>
        <a:lstStyle/>
        <a:p>
          <a:endParaRPr lang="en-US"/>
        </a:p>
      </dgm:t>
    </dgm:pt>
    <dgm:pt modelId="{FA2ECA28-FCEB-4BCE-8119-4109793CCCA1}" type="sibTrans" cxnId="{28DC8A31-B770-4DC1-96A2-B33E3921D4E4}">
      <dgm:prSet/>
      <dgm:spPr/>
      <dgm:t>
        <a:bodyPr/>
        <a:lstStyle/>
        <a:p>
          <a:endParaRPr lang="en-US"/>
        </a:p>
      </dgm:t>
    </dgm:pt>
    <dgm:pt modelId="{CC07B5E4-187A-4B4C-B2C6-5A2712E005DA}">
      <dgm:prSet phldrT="[Text]" custT="1"/>
      <dgm:spPr>
        <a:solidFill>
          <a:srgbClr val="3FCDFF"/>
        </a:solidFill>
      </dgm:spPr>
      <dgm:t>
        <a:bodyPr/>
        <a:lstStyle/>
        <a:p>
          <a:r>
            <a:rPr lang="en-US" sz="4400" dirty="0" smtClean="0"/>
            <a:t>Stage 2</a:t>
          </a:r>
          <a:endParaRPr lang="en-US" sz="4400" dirty="0"/>
        </a:p>
      </dgm:t>
    </dgm:pt>
    <dgm:pt modelId="{F64B570A-4655-4D3A-AD04-BC1CBE3DA039}" type="parTrans" cxnId="{CD27FC4F-34FE-4B9E-A7DC-0AC03A5B75FA}">
      <dgm:prSet/>
      <dgm:spPr/>
      <dgm:t>
        <a:bodyPr/>
        <a:lstStyle/>
        <a:p>
          <a:endParaRPr lang="en-US"/>
        </a:p>
      </dgm:t>
    </dgm:pt>
    <dgm:pt modelId="{11D2B2BA-7446-476E-B589-F9DE44567151}" type="sibTrans" cxnId="{CD27FC4F-34FE-4B9E-A7DC-0AC03A5B75FA}">
      <dgm:prSet/>
      <dgm:spPr/>
      <dgm:t>
        <a:bodyPr/>
        <a:lstStyle/>
        <a:p>
          <a:endParaRPr lang="en-US"/>
        </a:p>
      </dgm:t>
    </dgm:pt>
    <dgm:pt modelId="{FA91A818-FE4E-4AD1-8225-ABE6BE2D3AF7}">
      <dgm:prSet phldrT="[Text]" custT="1"/>
      <dgm:spPr>
        <a:solidFill>
          <a:srgbClr val="85DFFF"/>
        </a:solidFill>
      </dgm:spPr>
      <dgm:t>
        <a:bodyPr/>
        <a:lstStyle/>
        <a:p>
          <a:r>
            <a:rPr lang="en-US" sz="4400" dirty="0" smtClean="0"/>
            <a:t>Stage 3</a:t>
          </a:r>
          <a:endParaRPr lang="en-US" sz="4400" dirty="0"/>
        </a:p>
      </dgm:t>
    </dgm:pt>
    <dgm:pt modelId="{B6C769E9-38F9-476F-B234-5B5B7BB0E04A}" type="parTrans" cxnId="{84CF2E3F-227D-4B19-8828-FEC5C1798A84}">
      <dgm:prSet/>
      <dgm:spPr/>
      <dgm:t>
        <a:bodyPr/>
        <a:lstStyle/>
        <a:p>
          <a:endParaRPr lang="en-US"/>
        </a:p>
      </dgm:t>
    </dgm:pt>
    <dgm:pt modelId="{F990F396-4779-422D-82D7-C365175FD4C9}" type="sibTrans" cxnId="{84CF2E3F-227D-4B19-8828-FEC5C1798A84}">
      <dgm:prSet/>
      <dgm:spPr/>
      <dgm:t>
        <a:bodyPr/>
        <a:lstStyle/>
        <a:p>
          <a:endParaRPr lang="en-US"/>
        </a:p>
      </dgm:t>
    </dgm:pt>
    <dgm:pt modelId="{D3D1A31F-F310-4D96-AD3D-30D4D26B6166}" type="pres">
      <dgm:prSet presAssocID="{2A726D1D-3C96-4EEC-BD60-28E904AF5A4B}" presName="Name0" presStyleCnt="0">
        <dgm:presLayoutVars>
          <dgm:dir/>
          <dgm:resizeHandles val="exact"/>
        </dgm:presLayoutVars>
      </dgm:prSet>
      <dgm:spPr/>
    </dgm:pt>
    <dgm:pt modelId="{B1ACAA5D-1DF2-439D-BF02-543663475C67}" type="pres">
      <dgm:prSet presAssocID="{5BC799BD-585B-42AE-ABFB-F3D0947EC60D}" presName="parTxOnly" presStyleLbl="node1" presStyleIdx="0" presStyleCnt="3">
        <dgm:presLayoutVars>
          <dgm:bulletEnabled val="1"/>
        </dgm:presLayoutVars>
      </dgm:prSet>
      <dgm:spPr/>
      <dgm:t>
        <a:bodyPr/>
        <a:lstStyle/>
        <a:p>
          <a:endParaRPr lang="en-US"/>
        </a:p>
      </dgm:t>
    </dgm:pt>
    <dgm:pt modelId="{F17B5805-3D76-4B2D-B36D-0C670F9C0A05}" type="pres">
      <dgm:prSet presAssocID="{FA2ECA28-FCEB-4BCE-8119-4109793CCCA1}" presName="parSpace" presStyleCnt="0"/>
      <dgm:spPr/>
    </dgm:pt>
    <dgm:pt modelId="{6C3CCE1D-F2A0-40E9-B81D-DAEEE8BF0F18}" type="pres">
      <dgm:prSet presAssocID="{CC07B5E4-187A-4B4C-B2C6-5A2712E005DA}" presName="parTxOnly" presStyleLbl="node1" presStyleIdx="1" presStyleCnt="3">
        <dgm:presLayoutVars>
          <dgm:bulletEnabled val="1"/>
        </dgm:presLayoutVars>
      </dgm:prSet>
      <dgm:spPr/>
      <dgm:t>
        <a:bodyPr/>
        <a:lstStyle/>
        <a:p>
          <a:endParaRPr lang="en-US"/>
        </a:p>
      </dgm:t>
    </dgm:pt>
    <dgm:pt modelId="{C744162A-0B24-4E40-9394-C9745290935C}" type="pres">
      <dgm:prSet presAssocID="{11D2B2BA-7446-476E-B589-F9DE44567151}" presName="parSpace" presStyleCnt="0"/>
      <dgm:spPr/>
    </dgm:pt>
    <dgm:pt modelId="{65423220-04F8-4B7E-8025-112E7892C9A7}" type="pres">
      <dgm:prSet presAssocID="{FA91A818-FE4E-4AD1-8225-ABE6BE2D3AF7}" presName="parTxOnly" presStyleLbl="node1" presStyleIdx="2" presStyleCnt="3">
        <dgm:presLayoutVars>
          <dgm:bulletEnabled val="1"/>
        </dgm:presLayoutVars>
      </dgm:prSet>
      <dgm:spPr/>
      <dgm:t>
        <a:bodyPr/>
        <a:lstStyle/>
        <a:p>
          <a:endParaRPr lang="en-US"/>
        </a:p>
      </dgm:t>
    </dgm:pt>
  </dgm:ptLst>
  <dgm:cxnLst>
    <dgm:cxn modelId="{84CF2E3F-227D-4B19-8828-FEC5C1798A84}" srcId="{2A726D1D-3C96-4EEC-BD60-28E904AF5A4B}" destId="{FA91A818-FE4E-4AD1-8225-ABE6BE2D3AF7}" srcOrd="2" destOrd="0" parTransId="{B6C769E9-38F9-476F-B234-5B5B7BB0E04A}" sibTransId="{F990F396-4779-422D-82D7-C365175FD4C9}"/>
    <dgm:cxn modelId="{28DC8A31-B770-4DC1-96A2-B33E3921D4E4}" srcId="{2A726D1D-3C96-4EEC-BD60-28E904AF5A4B}" destId="{5BC799BD-585B-42AE-ABFB-F3D0947EC60D}" srcOrd="0" destOrd="0" parTransId="{1E8138E1-BC95-4199-9721-3A6B87E48C71}" sibTransId="{FA2ECA28-FCEB-4BCE-8119-4109793CCCA1}"/>
    <dgm:cxn modelId="{CD9590D5-D743-463F-A2F4-13E08C0AFCE9}" type="presOf" srcId="{FA91A818-FE4E-4AD1-8225-ABE6BE2D3AF7}" destId="{65423220-04F8-4B7E-8025-112E7892C9A7}" srcOrd="0" destOrd="0" presId="urn:microsoft.com/office/officeart/2005/8/layout/hChevron3"/>
    <dgm:cxn modelId="{CD27FC4F-34FE-4B9E-A7DC-0AC03A5B75FA}" srcId="{2A726D1D-3C96-4EEC-BD60-28E904AF5A4B}" destId="{CC07B5E4-187A-4B4C-B2C6-5A2712E005DA}" srcOrd="1" destOrd="0" parTransId="{F64B570A-4655-4D3A-AD04-BC1CBE3DA039}" sibTransId="{11D2B2BA-7446-476E-B589-F9DE44567151}"/>
    <dgm:cxn modelId="{CA5D54CD-EFCD-4606-8DDC-B604DAB9BA9C}" type="presOf" srcId="{5BC799BD-585B-42AE-ABFB-F3D0947EC60D}" destId="{B1ACAA5D-1DF2-439D-BF02-543663475C67}" srcOrd="0" destOrd="0" presId="urn:microsoft.com/office/officeart/2005/8/layout/hChevron3"/>
    <dgm:cxn modelId="{41E80445-838D-4B37-B5E0-51DD93A3B704}" type="presOf" srcId="{CC07B5E4-187A-4B4C-B2C6-5A2712E005DA}" destId="{6C3CCE1D-F2A0-40E9-B81D-DAEEE8BF0F18}" srcOrd="0" destOrd="0" presId="urn:microsoft.com/office/officeart/2005/8/layout/hChevron3"/>
    <dgm:cxn modelId="{D6763DB4-C829-409A-B175-AF38790EC719}" type="presOf" srcId="{2A726D1D-3C96-4EEC-BD60-28E904AF5A4B}" destId="{D3D1A31F-F310-4D96-AD3D-30D4D26B6166}" srcOrd="0" destOrd="0" presId="urn:microsoft.com/office/officeart/2005/8/layout/hChevron3"/>
    <dgm:cxn modelId="{DF75E481-F2BC-4845-A23C-97EAAF2CE49D}" type="presParOf" srcId="{D3D1A31F-F310-4D96-AD3D-30D4D26B6166}" destId="{B1ACAA5D-1DF2-439D-BF02-543663475C67}" srcOrd="0" destOrd="0" presId="urn:microsoft.com/office/officeart/2005/8/layout/hChevron3"/>
    <dgm:cxn modelId="{AA926591-2D35-46EC-A360-739873593C22}" type="presParOf" srcId="{D3D1A31F-F310-4D96-AD3D-30D4D26B6166}" destId="{F17B5805-3D76-4B2D-B36D-0C670F9C0A05}" srcOrd="1" destOrd="0" presId="urn:microsoft.com/office/officeart/2005/8/layout/hChevron3"/>
    <dgm:cxn modelId="{DF95BDD6-5498-4BC9-B852-E661BD6379A4}" type="presParOf" srcId="{D3D1A31F-F310-4D96-AD3D-30D4D26B6166}" destId="{6C3CCE1D-F2A0-40E9-B81D-DAEEE8BF0F18}" srcOrd="2" destOrd="0" presId="urn:microsoft.com/office/officeart/2005/8/layout/hChevron3"/>
    <dgm:cxn modelId="{D1E42864-4B9B-4B29-B843-8E564BC8E1AB}" type="presParOf" srcId="{D3D1A31F-F310-4D96-AD3D-30D4D26B6166}" destId="{C744162A-0B24-4E40-9394-C9745290935C}" srcOrd="3" destOrd="0" presId="urn:microsoft.com/office/officeart/2005/8/layout/hChevron3"/>
    <dgm:cxn modelId="{E38ED4C9-5774-414D-B114-E840546EE481}" type="presParOf" srcId="{D3D1A31F-F310-4D96-AD3D-30D4D26B6166}" destId="{65423220-04F8-4B7E-8025-112E7892C9A7}" srcOrd="4" destOrd="0" presId="urn:microsoft.com/office/officeart/2005/8/layout/hChevro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CAA5D-1DF2-439D-BF02-543663475C67}">
      <dsp:nvSpPr>
        <dsp:cNvPr id="0" name=""/>
        <dsp:cNvSpPr/>
      </dsp:nvSpPr>
      <dsp:spPr>
        <a:xfrm>
          <a:off x="5418" y="3517397"/>
          <a:ext cx="4738536" cy="1895414"/>
        </a:xfrm>
        <a:prstGeom prst="homePlat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Stage 1</a:t>
          </a:r>
        </a:p>
      </dsp:txBody>
      <dsp:txXfrm>
        <a:off x="5418" y="3517397"/>
        <a:ext cx="4264683" cy="1895414"/>
      </dsp:txXfrm>
    </dsp:sp>
    <dsp:sp modelId="{6C3CCE1D-F2A0-40E9-B81D-DAEEE8BF0F18}">
      <dsp:nvSpPr>
        <dsp:cNvPr id="0" name=""/>
        <dsp:cNvSpPr/>
      </dsp:nvSpPr>
      <dsp:spPr>
        <a:xfrm>
          <a:off x="3796247" y="3517397"/>
          <a:ext cx="4738536" cy="1895414"/>
        </a:xfrm>
        <a:prstGeom prst="chevron">
          <a:avLst/>
        </a:prstGeom>
        <a:solidFill>
          <a:srgbClr val="3FCD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Stage 2</a:t>
          </a:r>
          <a:endParaRPr lang="en-US" sz="4400" kern="1200" dirty="0"/>
        </a:p>
      </dsp:txBody>
      <dsp:txXfrm>
        <a:off x="4743954" y="3517397"/>
        <a:ext cx="2843122" cy="1895414"/>
      </dsp:txXfrm>
    </dsp:sp>
    <dsp:sp modelId="{65423220-04F8-4B7E-8025-112E7892C9A7}">
      <dsp:nvSpPr>
        <dsp:cNvPr id="0" name=""/>
        <dsp:cNvSpPr/>
      </dsp:nvSpPr>
      <dsp:spPr>
        <a:xfrm>
          <a:off x="7587076" y="3517397"/>
          <a:ext cx="4738536" cy="1895414"/>
        </a:xfrm>
        <a:prstGeom prst="chevron">
          <a:avLst/>
        </a:prstGeom>
        <a:solidFill>
          <a:srgbClr val="85D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Stage 3</a:t>
          </a:r>
          <a:endParaRPr lang="en-US" sz="4400" kern="1200" dirty="0"/>
        </a:p>
      </dsp:txBody>
      <dsp:txXfrm>
        <a:off x="8534783" y="3517397"/>
        <a:ext cx="2843122" cy="189541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909" cy="464729"/>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0937" y="0"/>
            <a:ext cx="3037909" cy="464729"/>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890588" y="696913"/>
            <a:ext cx="5229225"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937" y="4415836"/>
            <a:ext cx="5608527" cy="4183471"/>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852"/>
            <a:ext cx="3037909" cy="464729"/>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0937" y="8829852"/>
            <a:ext cx="3037909" cy="464729"/>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vl1pPr>
          </a:lstStyle>
          <a:p>
            <a:pPr>
              <a:defRPr/>
            </a:pPr>
            <a:fld id="{732CF5D4-B7C8-45C4-8D0E-09F4306A9ED5}" type="slidenum">
              <a:rPr lang="en-US"/>
              <a:pPr>
                <a:defRPr/>
              </a:pPr>
              <a:t>‹#›</a:t>
            </a:fld>
            <a:endParaRPr lang="en-US"/>
          </a:p>
        </p:txBody>
      </p:sp>
    </p:spTree>
    <p:extLst>
      <p:ext uri="{BB962C8B-B14F-4D97-AF65-F5344CB8AC3E}">
        <p14:creationId xmlns:p14="http://schemas.microsoft.com/office/powerpoint/2010/main" val="2329497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99143535-7622-448E-875F-352F29DE87A9}" type="slidenum">
              <a:rPr lang="en-US" smtClean="0"/>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4238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F7427E-06C6-46DD-9332-4BE1D400F36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3A3DBA-DBF5-4307-927F-388F23F438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879475"/>
            <a:ext cx="22067837" cy="187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C6CFC8-2042-4F85-846D-662E829508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FC443F-DAC6-47DA-A526-4E667510E9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EA39B8-875C-4937-AC9F-6B3EF30B4A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5121275"/>
            <a:ext cx="14736762"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5121275"/>
            <a:ext cx="14736763"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61482B-B536-49FE-BE5C-855D70BCE0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4056BB3-C47A-46E0-AD16-8723D6905C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0C76B2-CCD0-4C17-9779-996D43CD82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A163EBF-C1FD-482A-B0D7-4E5C154E9B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76BF97-1FAB-4A9B-873E-A0025016BB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C19427-4BE0-4B92-9C38-D16C932BF3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879475"/>
            <a:ext cx="29625925" cy="3657600"/>
          </a:xfrm>
          <a:prstGeom prst="rect">
            <a:avLst/>
          </a:prstGeom>
          <a:noFill/>
          <a:ln w="9525">
            <a:noFill/>
            <a:miter lim="800000"/>
            <a:headEnd/>
            <a:tailEnd/>
          </a:ln>
        </p:spPr>
        <p:txBody>
          <a:bodyPr vert="horz" wrap="square" lIns="313502" tIns="156751" rIns="313502" bIns="15675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46238" y="5121275"/>
            <a:ext cx="29625925" cy="14482763"/>
          </a:xfrm>
          <a:prstGeom prst="rect">
            <a:avLst/>
          </a:prstGeom>
          <a:noFill/>
          <a:ln w="9525">
            <a:noFill/>
            <a:miter lim="800000"/>
            <a:headEnd/>
            <a:tailEnd/>
          </a:ln>
        </p:spPr>
        <p:txBody>
          <a:bodyPr vert="horz" wrap="square" lIns="313502" tIns="156751" rIns="313502" bIns="1567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6238" y="19985038"/>
            <a:ext cx="7680325" cy="1524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defRPr sz="4800"/>
            </a:lvl1pPr>
          </a:lstStyle>
          <a:p>
            <a:pPr>
              <a:defRPr/>
            </a:pPr>
            <a:endParaRPr lang="en-US"/>
          </a:p>
        </p:txBody>
      </p:sp>
      <p:sp>
        <p:nvSpPr>
          <p:cNvPr id="1029" name="Rectangle 5"/>
          <p:cNvSpPr>
            <a:spLocks noGrp="1" noChangeArrowheads="1"/>
          </p:cNvSpPr>
          <p:nvPr>
            <p:ph type="ftr" sz="quarter" idx="3"/>
          </p:nvPr>
        </p:nvSpPr>
        <p:spPr bwMode="auto">
          <a:xfrm>
            <a:off x="11247438" y="19985038"/>
            <a:ext cx="10423525" cy="1524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ctr">
              <a:defRPr sz="4800"/>
            </a:lvl1pPr>
          </a:lstStyle>
          <a:p>
            <a:pPr>
              <a:defRPr/>
            </a:pPr>
            <a:endParaRPr lang="en-US"/>
          </a:p>
        </p:txBody>
      </p:sp>
      <p:sp>
        <p:nvSpPr>
          <p:cNvPr id="1030" name="Rectangle 6"/>
          <p:cNvSpPr>
            <a:spLocks noGrp="1" noChangeArrowheads="1"/>
          </p:cNvSpPr>
          <p:nvPr>
            <p:ph type="sldNum" sz="quarter" idx="4"/>
          </p:nvPr>
        </p:nvSpPr>
        <p:spPr bwMode="auto">
          <a:xfrm>
            <a:off x="23591838" y="19985038"/>
            <a:ext cx="7680325" cy="1524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a:defRPr sz="4800"/>
            </a:lvl1pPr>
          </a:lstStyle>
          <a:p>
            <a:pPr>
              <a:defRPr/>
            </a:pPr>
            <a:fld id="{797C3C77-EBE8-4FD2-83F4-B3D2BBFB64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Arial" charset="0"/>
        </a:defRPr>
      </a:lvl2pPr>
      <a:lvl3pPr algn="ctr" defTabSz="3135313" rtl="0" eaLnBrk="0" fontAlgn="base" hangingPunct="0">
        <a:spcBef>
          <a:spcPct val="0"/>
        </a:spcBef>
        <a:spcAft>
          <a:spcPct val="0"/>
        </a:spcAft>
        <a:defRPr sz="15100">
          <a:solidFill>
            <a:schemeClr val="tx2"/>
          </a:solidFill>
          <a:latin typeface="Arial" charset="0"/>
        </a:defRPr>
      </a:lvl3pPr>
      <a:lvl4pPr algn="ctr" defTabSz="3135313" rtl="0" eaLnBrk="0" fontAlgn="base" hangingPunct="0">
        <a:spcBef>
          <a:spcPct val="0"/>
        </a:spcBef>
        <a:spcAft>
          <a:spcPct val="0"/>
        </a:spcAft>
        <a:defRPr sz="15100">
          <a:solidFill>
            <a:schemeClr val="tx2"/>
          </a:solidFill>
          <a:latin typeface="Arial" charset="0"/>
        </a:defRPr>
      </a:lvl4pPr>
      <a:lvl5pPr algn="ctr" defTabSz="3135313" rtl="0" eaLnBrk="0" fontAlgn="base" hangingPunct="0">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chart" Target="../charts/chart1.xm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9"/>
          <p:cNvSpPr txBox="1">
            <a:spLocks noChangeArrowheads="1"/>
          </p:cNvSpPr>
          <p:nvPr/>
        </p:nvSpPr>
        <p:spPr bwMode="auto">
          <a:xfrm>
            <a:off x="9525" y="-7937"/>
            <a:ext cx="32899350" cy="3200400"/>
          </a:xfrm>
          <a:prstGeom prst="rect">
            <a:avLst/>
          </a:prstGeom>
          <a:solidFill>
            <a:srgbClr val="58585A"/>
          </a:solidFill>
          <a:ln w="12700">
            <a:noFill/>
            <a:miter lim="800000"/>
            <a:headEnd/>
            <a:tailEnd/>
          </a:ln>
        </p:spPr>
        <p:txBody>
          <a:bodyPr/>
          <a:lstStyle/>
          <a:p>
            <a:pPr algn="ctr" defTabSz="5016500"/>
            <a:endParaRPr lang="en-US" sz="3600" b="1" i="1">
              <a:solidFill>
                <a:schemeClr val="bg1"/>
              </a:solidFill>
              <a:latin typeface="Calibri" pitchFamily="34" charset="0"/>
              <a:cs typeface="Calibri" pitchFamily="34" charset="0"/>
            </a:endParaRPr>
          </a:p>
        </p:txBody>
      </p:sp>
      <p:sp>
        <p:nvSpPr>
          <p:cNvPr id="2058" name="TextBox 12"/>
          <p:cNvSpPr txBox="1">
            <a:spLocks noChangeArrowheads="1"/>
          </p:cNvSpPr>
          <p:nvPr/>
        </p:nvSpPr>
        <p:spPr bwMode="auto">
          <a:xfrm>
            <a:off x="0" y="2398296"/>
            <a:ext cx="32918400" cy="584200"/>
          </a:xfrm>
          <a:prstGeom prst="rect">
            <a:avLst/>
          </a:prstGeom>
          <a:noFill/>
          <a:ln w="9525">
            <a:noFill/>
            <a:miter lim="800000"/>
            <a:headEnd/>
            <a:tailEnd/>
          </a:ln>
        </p:spPr>
        <p:txBody>
          <a:bodyPr lIns="457200">
            <a:spAutoFit/>
          </a:bodyPr>
          <a:lstStyle/>
          <a:p>
            <a:r>
              <a:rPr lang="en-US" sz="3200" i="1" dirty="0" smtClean="0">
                <a:solidFill>
                  <a:schemeClr val="bg1"/>
                </a:solidFill>
                <a:latin typeface="Calibri" pitchFamily="34" charset="0"/>
                <a:cs typeface="Calibri" pitchFamily="34" charset="0"/>
              </a:rPr>
              <a:t>UT Southwestern Medical Center</a:t>
            </a:r>
            <a:endParaRPr lang="en-US" sz="3200" i="1" dirty="0">
              <a:solidFill>
                <a:schemeClr val="bg1"/>
              </a:solidFill>
              <a:latin typeface="Calibri" pitchFamily="34" charset="0"/>
              <a:cs typeface="Calibri" pitchFamily="34" charset="0"/>
            </a:endParaRPr>
          </a:p>
        </p:txBody>
      </p:sp>
      <p:sp>
        <p:nvSpPr>
          <p:cNvPr id="2061" name="TextBox 18"/>
          <p:cNvSpPr txBox="1">
            <a:spLocks noChangeArrowheads="1"/>
          </p:cNvSpPr>
          <p:nvPr/>
        </p:nvSpPr>
        <p:spPr bwMode="auto">
          <a:xfrm>
            <a:off x="0" y="1494508"/>
            <a:ext cx="32918400" cy="708025"/>
          </a:xfrm>
          <a:prstGeom prst="rect">
            <a:avLst/>
          </a:prstGeom>
          <a:noFill/>
          <a:ln w="9525">
            <a:noFill/>
            <a:miter lim="800000"/>
            <a:headEnd/>
            <a:tailEnd/>
          </a:ln>
        </p:spPr>
        <p:txBody>
          <a:bodyPr lIns="457200">
            <a:spAutoFit/>
          </a:bodyPr>
          <a:lstStyle/>
          <a:p>
            <a:r>
              <a:rPr lang="en-US" sz="4000" dirty="0" smtClean="0">
                <a:solidFill>
                  <a:schemeClr val="bg1"/>
                </a:solidFill>
                <a:latin typeface="Calibri" pitchFamily="34" charset="0"/>
                <a:cs typeface="Calibri" pitchFamily="34" charset="0"/>
              </a:rPr>
              <a:t>Example McName, PhD, RN, MSN</a:t>
            </a:r>
            <a:endParaRPr lang="en-US" sz="4000" dirty="0">
              <a:solidFill>
                <a:schemeClr val="bg1"/>
              </a:solidFill>
              <a:latin typeface="Calibri" pitchFamily="34" charset="0"/>
              <a:cs typeface="Calibri" pitchFamily="34" charset="0"/>
            </a:endParaRPr>
          </a:p>
        </p:txBody>
      </p:sp>
      <p:sp>
        <p:nvSpPr>
          <p:cNvPr id="2062" name="TextBox 19"/>
          <p:cNvSpPr txBox="1">
            <a:spLocks noChangeArrowheads="1"/>
          </p:cNvSpPr>
          <p:nvPr/>
        </p:nvSpPr>
        <p:spPr bwMode="auto">
          <a:xfrm>
            <a:off x="0" y="51470"/>
            <a:ext cx="32918400" cy="1154162"/>
          </a:xfrm>
          <a:prstGeom prst="rect">
            <a:avLst/>
          </a:prstGeom>
          <a:noFill/>
          <a:ln w="9525">
            <a:noFill/>
            <a:miter lim="800000"/>
            <a:headEnd/>
            <a:tailEnd/>
          </a:ln>
        </p:spPr>
        <p:txBody>
          <a:bodyPr lIns="457200" tIns="182880">
            <a:spAutoFit/>
          </a:bodyPr>
          <a:lstStyle/>
          <a:p>
            <a:r>
              <a:rPr lang="en-US" sz="6000">
                <a:solidFill>
                  <a:schemeClr val="bg1"/>
                </a:solidFill>
                <a:latin typeface="Calibri" pitchFamily="34" charset="0"/>
                <a:cs typeface="Calibri" pitchFamily="34" charset="0"/>
              </a:rPr>
              <a:t>Title of Your Poster Goes Here</a:t>
            </a:r>
          </a:p>
        </p:txBody>
      </p:sp>
      <p:sp>
        <p:nvSpPr>
          <p:cNvPr id="2063" name="TextBox 20"/>
          <p:cNvSpPr txBox="1">
            <a:spLocks noChangeArrowheads="1"/>
          </p:cNvSpPr>
          <p:nvPr/>
        </p:nvSpPr>
        <p:spPr bwMode="auto">
          <a:xfrm>
            <a:off x="0" y="21259800"/>
            <a:ext cx="32918400" cy="677108"/>
          </a:xfrm>
          <a:prstGeom prst="rect">
            <a:avLst/>
          </a:prstGeom>
          <a:solidFill>
            <a:srgbClr val="58585A"/>
          </a:solidFill>
          <a:ln w="9525">
            <a:noFill/>
            <a:miter lim="800000"/>
            <a:headEnd/>
            <a:tailEnd/>
          </a:ln>
        </p:spPr>
        <p:txBody>
          <a:bodyPr lIns="457200" tIns="91440" bIns="91440">
            <a:spAutoFit/>
          </a:bodyPr>
          <a:lstStyle>
            <a:defPPr>
              <a:defRPr lang="en-US"/>
            </a:defPPr>
            <a:lvl1pPr>
              <a:defRPr sz="3200" i="1">
                <a:solidFill>
                  <a:schemeClr val="bg1"/>
                </a:solidFill>
                <a:latin typeface="Calibri" pitchFamily="34" charset="0"/>
                <a:cs typeface="Calibri" pitchFamily="34" charset="0"/>
              </a:defRPr>
            </a:lvl1pPr>
          </a:lstStyle>
          <a:p>
            <a:pPr algn="ctr"/>
            <a:endParaRPr lang="en-US" dirty="0"/>
          </a:p>
        </p:txBody>
      </p:sp>
      <p:cxnSp>
        <p:nvCxnSpPr>
          <p:cNvPr id="2064" name="Straight Connector 22"/>
          <p:cNvCxnSpPr>
            <a:cxnSpLocks noChangeShapeType="1"/>
          </p:cNvCxnSpPr>
          <p:nvPr/>
        </p:nvCxnSpPr>
        <p:spPr bwMode="auto">
          <a:xfrm>
            <a:off x="457200" y="1342608"/>
            <a:ext cx="24460200" cy="0"/>
          </a:xfrm>
          <a:prstGeom prst="line">
            <a:avLst/>
          </a:prstGeom>
          <a:noFill/>
          <a:ln w="9525" algn="ctr">
            <a:solidFill>
              <a:schemeClr val="bg1"/>
            </a:solidFill>
            <a:round/>
            <a:headEnd/>
            <a:tailEnd/>
          </a:ln>
        </p:spPr>
      </p:cxnSp>
      <p:sp>
        <p:nvSpPr>
          <p:cNvPr id="38" name="Text Box 41"/>
          <p:cNvSpPr txBox="1">
            <a:spLocks noChangeArrowheads="1"/>
          </p:cNvSpPr>
          <p:nvPr/>
        </p:nvSpPr>
        <p:spPr bwMode="auto">
          <a:xfrm>
            <a:off x="457200" y="3638326"/>
            <a:ext cx="12801600" cy="640080"/>
          </a:xfrm>
          <a:prstGeom prst="rect">
            <a:avLst/>
          </a:prstGeom>
          <a:solidFill>
            <a:srgbClr val="005997"/>
          </a:solidFill>
          <a:ln w="12700">
            <a:noFill/>
            <a:miter lim="800000"/>
            <a:headEnd/>
            <a:tailEnd/>
          </a:ln>
        </p:spPr>
        <p:txBody>
          <a:bodyPr wrap="square" anchor="ctr">
            <a:spAutoFit/>
          </a:bodyPr>
          <a:lstStyle/>
          <a:p>
            <a:pPr defTabSz="5016500"/>
            <a:r>
              <a:rPr lang="en-US" sz="3200" dirty="0" smtClean="0">
                <a:solidFill>
                  <a:schemeClr val="bg1"/>
                </a:solidFill>
                <a:latin typeface="Calibri" pitchFamily="34" charset="0"/>
                <a:cs typeface="Calibri" pitchFamily="34" charset="0"/>
              </a:rPr>
              <a:t>Font Sizing</a:t>
            </a:r>
            <a:endParaRPr lang="en-US" sz="3200" dirty="0">
              <a:solidFill>
                <a:schemeClr val="bg1"/>
              </a:solidFill>
              <a:latin typeface="Calibri" pitchFamily="34" charset="0"/>
              <a:cs typeface="Calibri" pitchFamily="34" charset="0"/>
            </a:endParaRPr>
          </a:p>
        </p:txBody>
      </p:sp>
      <p:sp>
        <p:nvSpPr>
          <p:cNvPr id="39" name="Text Box 90"/>
          <p:cNvSpPr txBox="1">
            <a:spLocks noChangeArrowheads="1"/>
          </p:cNvSpPr>
          <p:nvPr/>
        </p:nvSpPr>
        <p:spPr bwMode="auto">
          <a:xfrm>
            <a:off x="457200" y="4305894"/>
            <a:ext cx="12801600" cy="2585323"/>
          </a:xfrm>
          <a:prstGeom prst="rect">
            <a:avLst/>
          </a:prstGeom>
          <a:noFill/>
          <a:ln w="9525">
            <a:noFill/>
            <a:miter lim="800000"/>
            <a:headEnd/>
            <a:tailEnd/>
          </a:ln>
        </p:spPr>
        <p:txBody>
          <a:bodyPr wrap="square" lIns="0" tIns="0" rIns="0" bIns="0">
            <a:spAutoFit/>
          </a:bodyPr>
          <a:lstStyle/>
          <a:p>
            <a:pPr defTabSz="3135313">
              <a:spcBef>
                <a:spcPct val="50000"/>
              </a:spcBef>
            </a:pPr>
            <a:r>
              <a:rPr lang="en-US" sz="2800" dirty="0">
                <a:latin typeface="Calibri" pitchFamily="34" charset="0"/>
                <a:cs typeface="Calibri" pitchFamily="34" charset="0"/>
              </a:rPr>
              <a:t>This is a 28 point font, suitable for medium-size presentations. If you have a large amount of information, font sizes as low as 16-18 point are useable (but </a:t>
            </a:r>
            <a:r>
              <a:rPr lang="en-US" sz="2800" dirty="0" smtClean="0">
                <a:latin typeface="Calibri" pitchFamily="34" charset="0"/>
                <a:cs typeface="Calibri" pitchFamily="34" charset="0"/>
              </a:rPr>
              <a:t>will be difficult to read </a:t>
            </a:r>
            <a:r>
              <a:rPr lang="en-US" sz="2800" dirty="0">
                <a:latin typeface="Calibri" pitchFamily="34" charset="0"/>
                <a:cs typeface="Calibri" pitchFamily="34" charset="0"/>
              </a:rPr>
              <a:t>from a distance.) Consider presentation when formatting. Presentations to be given on stage will require less information and larger fonts, whereas posters displayed in an environment where the viewer will be able to stand directly in front of it can be more detailed and use smaller fonts to maximize content.</a:t>
            </a:r>
          </a:p>
        </p:txBody>
      </p:sp>
      <p:graphicFrame>
        <p:nvGraphicFramePr>
          <p:cNvPr id="40" name="Table 39"/>
          <p:cNvGraphicFramePr>
            <a:graphicFrameLocks noGrp="1"/>
          </p:cNvGraphicFramePr>
          <p:nvPr>
            <p:extLst>
              <p:ext uri="{D42A27DB-BD31-4B8C-83A1-F6EECF244321}">
                <p14:modId xmlns:p14="http://schemas.microsoft.com/office/powerpoint/2010/main" val="255788098"/>
              </p:ext>
            </p:extLst>
          </p:nvPr>
        </p:nvGraphicFramePr>
        <p:xfrm>
          <a:off x="24917400" y="3657600"/>
          <a:ext cx="7543800" cy="5486400"/>
        </p:xfrm>
        <a:graphic>
          <a:graphicData uri="http://schemas.openxmlformats.org/drawingml/2006/table">
            <a:tbl>
              <a:tblPr firstRow="1" bandRow="1">
                <a:tableStyleId>{8EC20E35-A176-4012-BC5E-935CFFF8708E}</a:tableStyleId>
              </a:tblPr>
              <a:tblGrid>
                <a:gridCol w="2514600">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tblGrid>
              <a:tr h="452160">
                <a:tc gridSpan="3">
                  <a:txBody>
                    <a:bodyPr/>
                    <a:lstStyle/>
                    <a:p>
                      <a:r>
                        <a:rPr lang="en-US" sz="2400" dirty="0" smtClean="0"/>
                        <a:t>Table 1: Table Header</a:t>
                      </a:r>
                      <a:endParaRPr lang="en-US" sz="2400" b="0" dirty="0">
                        <a:latin typeface="Calibri" panose="020F0502020204030204" pitchFamily="34" charset="0"/>
                      </a:endParaRPr>
                    </a:p>
                  </a:txBody>
                  <a:tcPr>
                    <a:solidFill>
                      <a:srgbClr val="005997"/>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52160">
                <a:tc>
                  <a:txBody>
                    <a:bodyPr/>
                    <a:lstStyle/>
                    <a:p>
                      <a:r>
                        <a:rPr lang="en-US" sz="2400" dirty="0" smtClean="0"/>
                        <a:t>Column 1</a:t>
                      </a:r>
                      <a:endParaRPr lang="en-US" sz="2400" dirty="0">
                        <a:solidFill>
                          <a:schemeClr val="bg1"/>
                        </a:solidFill>
                        <a:latin typeface="Calibri" panose="020F0502020204030204" pitchFamily="34" charset="0"/>
                      </a:endParaRPr>
                    </a:p>
                  </a:txBody>
                  <a:tcPr>
                    <a:solidFill>
                      <a:srgbClr val="EFE3C5"/>
                    </a:solidFill>
                  </a:tcPr>
                </a:tc>
                <a:tc>
                  <a:txBody>
                    <a:bodyPr/>
                    <a:lstStyle/>
                    <a:p>
                      <a:r>
                        <a:rPr lang="en-US" sz="2400" dirty="0" smtClean="0"/>
                        <a:t>Colum</a:t>
                      </a:r>
                      <a:r>
                        <a:rPr lang="en-US" sz="2400" baseline="0" dirty="0" smtClean="0"/>
                        <a:t>n 2</a:t>
                      </a:r>
                      <a:endParaRPr lang="en-US" sz="2400" dirty="0">
                        <a:solidFill>
                          <a:schemeClr val="bg1"/>
                        </a:solidFill>
                        <a:latin typeface="Calibri" panose="020F0502020204030204" pitchFamily="34" charset="0"/>
                      </a:endParaRPr>
                    </a:p>
                  </a:txBody>
                  <a:tcPr>
                    <a:solidFill>
                      <a:srgbClr val="EFE3C5"/>
                    </a:solidFill>
                  </a:tcPr>
                </a:tc>
                <a:tc>
                  <a:txBody>
                    <a:bodyPr/>
                    <a:lstStyle/>
                    <a:p>
                      <a:r>
                        <a:rPr lang="en-US" sz="2400" dirty="0" smtClean="0"/>
                        <a:t>Column</a:t>
                      </a:r>
                      <a:r>
                        <a:rPr lang="en-US" sz="2400" baseline="0" dirty="0" smtClean="0"/>
                        <a:t> 3</a:t>
                      </a:r>
                      <a:endParaRPr lang="en-US" sz="2400" dirty="0">
                        <a:solidFill>
                          <a:schemeClr val="bg1"/>
                        </a:solidFill>
                        <a:latin typeface="Calibri" panose="020F0502020204030204" pitchFamily="34" charset="0"/>
                      </a:endParaRPr>
                    </a:p>
                  </a:txBody>
                  <a:tcPr>
                    <a:solidFill>
                      <a:srgbClr val="EFE3C5"/>
                    </a:solidFill>
                  </a:tcPr>
                </a:tc>
                <a:extLst>
                  <a:ext uri="{0D108BD9-81ED-4DB2-BD59-A6C34878D82A}">
                    <a16:rowId xmlns:a16="http://schemas.microsoft.com/office/drawing/2014/main" xmlns="" val="10001"/>
                  </a:ext>
                </a:extLst>
              </a:tr>
              <a:tr h="452160">
                <a:tc>
                  <a:txBody>
                    <a:bodyPr/>
                    <a:lstStyle/>
                    <a:p>
                      <a:r>
                        <a:rPr lang="en-US" sz="2400" dirty="0" smtClean="0"/>
                        <a:t>Data</a:t>
                      </a:r>
                      <a:r>
                        <a:rPr lang="en-US" sz="2400" baseline="0" dirty="0" smtClean="0"/>
                        <a:t> 1-1</a:t>
                      </a:r>
                      <a:endParaRPr lang="en-US" sz="2400" dirty="0">
                        <a:latin typeface="Calibri" panose="020F0502020204030204" pitchFamily="34" charset="0"/>
                      </a:endParaRPr>
                    </a:p>
                  </a:txBody>
                  <a:tcPr/>
                </a:tc>
                <a:tc>
                  <a:txBody>
                    <a:bodyPr/>
                    <a:lstStyle/>
                    <a:p>
                      <a:r>
                        <a:rPr lang="en-US" sz="2400" dirty="0" smtClean="0"/>
                        <a:t>Data</a:t>
                      </a:r>
                      <a:r>
                        <a:rPr lang="en-US" sz="2400" baseline="0" dirty="0" smtClean="0"/>
                        <a:t> 1-2</a:t>
                      </a:r>
                      <a:endParaRPr lang="en-US" sz="2400" dirty="0">
                        <a:latin typeface="Calibri" panose="020F0502020204030204" pitchFamily="34" charset="0"/>
                      </a:endParaRPr>
                    </a:p>
                  </a:txBody>
                  <a:tcPr/>
                </a:tc>
                <a:tc>
                  <a:txBody>
                    <a:bodyPr/>
                    <a:lstStyle/>
                    <a:p>
                      <a:r>
                        <a:rPr lang="en-US" sz="2400" dirty="0" smtClean="0"/>
                        <a:t>Data</a:t>
                      </a:r>
                      <a:r>
                        <a:rPr lang="en-US" sz="2400" baseline="0" dirty="0" smtClean="0"/>
                        <a:t> 1-3</a:t>
                      </a:r>
                      <a:endParaRPr lang="en-US" sz="2400" dirty="0">
                        <a:latin typeface="Calibri" panose="020F0502020204030204" pitchFamily="34" charset="0"/>
                      </a:endParaRPr>
                    </a:p>
                  </a:txBody>
                  <a:tcPr/>
                </a:tc>
                <a:extLst>
                  <a:ext uri="{0D108BD9-81ED-4DB2-BD59-A6C34878D82A}">
                    <a16:rowId xmlns:a16="http://schemas.microsoft.com/office/drawing/2014/main" xmlns="" val="10002"/>
                  </a:ext>
                </a:extLst>
              </a:tr>
              <a:tr h="452160">
                <a:tc>
                  <a:txBody>
                    <a:bodyPr/>
                    <a:lstStyle/>
                    <a:p>
                      <a:r>
                        <a:rPr lang="en-US" sz="2400" dirty="0" smtClean="0"/>
                        <a:t>Data 2-1</a:t>
                      </a:r>
                      <a:endParaRPr lang="en-US" sz="2400" dirty="0">
                        <a:latin typeface="Calibri" panose="020F0502020204030204" pitchFamily="34" charset="0"/>
                      </a:endParaRPr>
                    </a:p>
                  </a:txBody>
                  <a:tcPr>
                    <a:solidFill>
                      <a:srgbClr val="EFE3C5"/>
                    </a:solidFill>
                  </a:tcPr>
                </a:tc>
                <a:tc>
                  <a:txBody>
                    <a:bodyPr/>
                    <a:lstStyle/>
                    <a:p>
                      <a:r>
                        <a:rPr lang="en-US" sz="2400" dirty="0" smtClean="0"/>
                        <a:t>Data 2-2</a:t>
                      </a:r>
                      <a:endParaRPr lang="en-US" sz="2400" dirty="0">
                        <a:latin typeface="Calibri" panose="020F0502020204030204" pitchFamily="34" charset="0"/>
                      </a:endParaRPr>
                    </a:p>
                  </a:txBody>
                  <a:tcPr>
                    <a:solidFill>
                      <a:srgbClr val="EFE3C5"/>
                    </a:solidFill>
                  </a:tcPr>
                </a:tc>
                <a:tc>
                  <a:txBody>
                    <a:bodyPr/>
                    <a:lstStyle/>
                    <a:p>
                      <a:r>
                        <a:rPr lang="en-US" sz="2400" dirty="0" smtClean="0"/>
                        <a:t>Data</a:t>
                      </a:r>
                      <a:r>
                        <a:rPr lang="en-US" sz="2400" baseline="0" dirty="0" smtClean="0"/>
                        <a:t> 2-3</a:t>
                      </a:r>
                      <a:endParaRPr lang="en-US" sz="2400" dirty="0">
                        <a:latin typeface="Calibri" panose="020F0502020204030204" pitchFamily="34" charset="0"/>
                      </a:endParaRPr>
                    </a:p>
                  </a:txBody>
                  <a:tcPr>
                    <a:solidFill>
                      <a:srgbClr val="EFE3C5"/>
                    </a:solidFill>
                  </a:tcPr>
                </a:tc>
                <a:extLst>
                  <a:ext uri="{0D108BD9-81ED-4DB2-BD59-A6C34878D82A}">
                    <a16:rowId xmlns:a16="http://schemas.microsoft.com/office/drawing/2014/main" xmlns="" val="10003"/>
                  </a:ext>
                </a:extLst>
              </a:tr>
              <a:tr h="452160">
                <a:tc>
                  <a:txBody>
                    <a:bodyPr/>
                    <a:lstStyle/>
                    <a:p>
                      <a:r>
                        <a:rPr lang="en-US" sz="2400" dirty="0" smtClean="0"/>
                        <a:t>Data 3-1</a:t>
                      </a:r>
                      <a:endParaRPr lang="en-US" sz="2400" dirty="0">
                        <a:latin typeface="Calibri" panose="020F0502020204030204" pitchFamily="34" charset="0"/>
                      </a:endParaRPr>
                    </a:p>
                  </a:txBody>
                  <a:tcPr/>
                </a:tc>
                <a:tc>
                  <a:txBody>
                    <a:bodyPr/>
                    <a:lstStyle/>
                    <a:p>
                      <a:r>
                        <a:rPr lang="en-US" sz="2400" dirty="0" smtClean="0"/>
                        <a:t>Data 3-2</a:t>
                      </a:r>
                      <a:endParaRPr lang="en-US" sz="2400" dirty="0">
                        <a:latin typeface="Calibri" panose="020F0502020204030204" pitchFamily="34" charset="0"/>
                      </a:endParaRPr>
                    </a:p>
                  </a:txBody>
                  <a:tcPr/>
                </a:tc>
                <a:tc>
                  <a:txBody>
                    <a:bodyPr/>
                    <a:lstStyle/>
                    <a:p>
                      <a:r>
                        <a:rPr lang="en-US" sz="2400" dirty="0" smtClean="0"/>
                        <a:t>Data 3-3</a:t>
                      </a:r>
                      <a:endParaRPr lang="en-US" sz="2400" dirty="0">
                        <a:latin typeface="Calibri" panose="020F0502020204030204" pitchFamily="34" charset="0"/>
                      </a:endParaRPr>
                    </a:p>
                  </a:txBody>
                  <a:tcPr/>
                </a:tc>
                <a:extLst>
                  <a:ext uri="{0D108BD9-81ED-4DB2-BD59-A6C34878D82A}">
                    <a16:rowId xmlns:a16="http://schemas.microsoft.com/office/drawing/2014/main" xmlns="" val="10004"/>
                  </a:ext>
                </a:extLst>
              </a:tr>
              <a:tr h="452160">
                <a:tc>
                  <a:txBody>
                    <a:bodyPr/>
                    <a:lstStyle/>
                    <a:p>
                      <a:r>
                        <a:rPr lang="en-US" sz="2400" dirty="0" smtClean="0"/>
                        <a:t>Data 4-1</a:t>
                      </a:r>
                      <a:endParaRPr lang="en-US" sz="2400" dirty="0">
                        <a:latin typeface="Calibri" panose="020F0502020204030204" pitchFamily="34" charset="0"/>
                      </a:endParaRPr>
                    </a:p>
                  </a:txBody>
                  <a:tcPr>
                    <a:solidFill>
                      <a:srgbClr val="EFE3C5"/>
                    </a:solidFill>
                  </a:tcPr>
                </a:tc>
                <a:tc>
                  <a:txBody>
                    <a:bodyPr/>
                    <a:lstStyle/>
                    <a:p>
                      <a:r>
                        <a:rPr lang="en-US" sz="2400" dirty="0" smtClean="0"/>
                        <a:t>Data 4-2</a:t>
                      </a:r>
                      <a:endParaRPr lang="en-US" sz="2400" dirty="0">
                        <a:latin typeface="Calibri" panose="020F0502020204030204" pitchFamily="34" charset="0"/>
                      </a:endParaRPr>
                    </a:p>
                  </a:txBody>
                  <a:tcPr>
                    <a:solidFill>
                      <a:srgbClr val="EFE3C5"/>
                    </a:solidFill>
                  </a:tcPr>
                </a:tc>
                <a:tc>
                  <a:txBody>
                    <a:bodyPr/>
                    <a:lstStyle/>
                    <a:p>
                      <a:r>
                        <a:rPr lang="en-US" sz="2400" dirty="0" smtClean="0"/>
                        <a:t>Data 4-3</a:t>
                      </a:r>
                      <a:endParaRPr lang="en-US" sz="2400" dirty="0">
                        <a:latin typeface="Calibri" panose="020F0502020204030204" pitchFamily="34" charset="0"/>
                      </a:endParaRPr>
                    </a:p>
                  </a:txBody>
                  <a:tcPr>
                    <a:solidFill>
                      <a:srgbClr val="EFE3C5"/>
                    </a:solidFill>
                  </a:tcPr>
                </a:tc>
                <a:extLst>
                  <a:ext uri="{0D108BD9-81ED-4DB2-BD59-A6C34878D82A}">
                    <a16:rowId xmlns:a16="http://schemas.microsoft.com/office/drawing/2014/main" xmlns="" val="10005"/>
                  </a:ext>
                </a:extLst>
              </a:tr>
              <a:tr h="452160">
                <a:tc>
                  <a:txBody>
                    <a:bodyPr/>
                    <a:lstStyle/>
                    <a:p>
                      <a:r>
                        <a:rPr lang="en-US" sz="2400" dirty="0" smtClean="0"/>
                        <a:t>Data 5-1</a:t>
                      </a:r>
                      <a:endParaRPr lang="en-US" sz="2400" dirty="0">
                        <a:latin typeface="Calibri" panose="020F0502020204030204" pitchFamily="34" charset="0"/>
                      </a:endParaRPr>
                    </a:p>
                  </a:txBody>
                  <a:tcPr/>
                </a:tc>
                <a:tc>
                  <a:txBody>
                    <a:bodyPr/>
                    <a:lstStyle/>
                    <a:p>
                      <a:r>
                        <a:rPr lang="en-US" sz="2400" dirty="0" smtClean="0"/>
                        <a:t>Data 5-2</a:t>
                      </a:r>
                      <a:endParaRPr lang="en-US" sz="2400" dirty="0">
                        <a:latin typeface="Calibri" panose="020F0502020204030204" pitchFamily="34" charset="0"/>
                      </a:endParaRPr>
                    </a:p>
                  </a:txBody>
                  <a:tcPr/>
                </a:tc>
                <a:tc>
                  <a:txBody>
                    <a:bodyPr/>
                    <a:lstStyle/>
                    <a:p>
                      <a:r>
                        <a:rPr lang="en-US" sz="2400" dirty="0" smtClean="0"/>
                        <a:t>Data 5-3</a:t>
                      </a:r>
                      <a:endParaRPr lang="en-US" sz="2400" dirty="0">
                        <a:latin typeface="Calibri" panose="020F0502020204030204" pitchFamily="34" charset="0"/>
                      </a:endParaRPr>
                    </a:p>
                  </a:txBody>
                  <a:tcPr/>
                </a:tc>
                <a:extLst>
                  <a:ext uri="{0D108BD9-81ED-4DB2-BD59-A6C34878D82A}">
                    <a16:rowId xmlns:a16="http://schemas.microsoft.com/office/drawing/2014/main" xmlns="" val="10006"/>
                  </a:ext>
                </a:extLst>
              </a:tr>
              <a:tr h="452160">
                <a:tc>
                  <a:txBody>
                    <a:bodyPr/>
                    <a:lstStyle/>
                    <a:p>
                      <a:r>
                        <a:rPr lang="en-US" sz="2400" dirty="0" smtClean="0"/>
                        <a:t>Data 6-1</a:t>
                      </a:r>
                      <a:endParaRPr lang="en-US" sz="2400" dirty="0">
                        <a:latin typeface="Calibri" panose="020F0502020204030204" pitchFamily="34" charset="0"/>
                      </a:endParaRPr>
                    </a:p>
                  </a:txBody>
                  <a:tcPr>
                    <a:solidFill>
                      <a:srgbClr val="EFE3C5"/>
                    </a:solidFill>
                  </a:tcPr>
                </a:tc>
                <a:tc>
                  <a:txBody>
                    <a:bodyPr/>
                    <a:lstStyle/>
                    <a:p>
                      <a:r>
                        <a:rPr lang="en-US" sz="2400" dirty="0" smtClean="0"/>
                        <a:t>Data 6-2</a:t>
                      </a:r>
                      <a:endParaRPr lang="en-US" sz="2400" dirty="0">
                        <a:latin typeface="Calibri" panose="020F0502020204030204" pitchFamily="34" charset="0"/>
                      </a:endParaRPr>
                    </a:p>
                  </a:txBody>
                  <a:tcPr>
                    <a:solidFill>
                      <a:srgbClr val="EFE3C5"/>
                    </a:solidFill>
                  </a:tcPr>
                </a:tc>
                <a:tc>
                  <a:txBody>
                    <a:bodyPr/>
                    <a:lstStyle/>
                    <a:p>
                      <a:r>
                        <a:rPr lang="en-US" sz="2400" dirty="0" smtClean="0"/>
                        <a:t>Data 6-3</a:t>
                      </a:r>
                      <a:endParaRPr lang="en-US" sz="2400" dirty="0">
                        <a:latin typeface="Calibri" panose="020F0502020204030204" pitchFamily="34" charset="0"/>
                      </a:endParaRPr>
                    </a:p>
                  </a:txBody>
                  <a:tcPr>
                    <a:solidFill>
                      <a:srgbClr val="EFE3C5"/>
                    </a:solidFill>
                  </a:tcPr>
                </a:tc>
                <a:extLst>
                  <a:ext uri="{0D108BD9-81ED-4DB2-BD59-A6C34878D82A}">
                    <a16:rowId xmlns:a16="http://schemas.microsoft.com/office/drawing/2014/main" xmlns="" val="10007"/>
                  </a:ext>
                </a:extLst>
              </a:tr>
              <a:tr h="452160">
                <a:tc>
                  <a:txBody>
                    <a:bodyPr/>
                    <a:lstStyle/>
                    <a:p>
                      <a:r>
                        <a:rPr lang="en-US" sz="2400" dirty="0" smtClean="0"/>
                        <a:t>Data 7-1</a:t>
                      </a:r>
                      <a:endParaRPr lang="en-US" sz="2400" dirty="0">
                        <a:latin typeface="Calibri" panose="020F0502020204030204" pitchFamily="34" charset="0"/>
                      </a:endParaRPr>
                    </a:p>
                  </a:txBody>
                  <a:tcPr/>
                </a:tc>
                <a:tc>
                  <a:txBody>
                    <a:bodyPr/>
                    <a:lstStyle/>
                    <a:p>
                      <a:r>
                        <a:rPr lang="en-US" sz="2400" dirty="0" smtClean="0"/>
                        <a:t>Data 7-2</a:t>
                      </a:r>
                      <a:endParaRPr lang="en-US" sz="2400" dirty="0">
                        <a:latin typeface="Calibri" panose="020F0502020204030204" pitchFamily="34" charset="0"/>
                      </a:endParaRPr>
                    </a:p>
                  </a:txBody>
                  <a:tcPr/>
                </a:tc>
                <a:tc>
                  <a:txBody>
                    <a:bodyPr/>
                    <a:lstStyle/>
                    <a:p>
                      <a:r>
                        <a:rPr lang="en-US" sz="2400" dirty="0" smtClean="0"/>
                        <a:t>Data 7-3</a:t>
                      </a:r>
                      <a:endParaRPr lang="en-US" sz="2400" dirty="0">
                        <a:latin typeface="Calibri" panose="020F0502020204030204" pitchFamily="34" charset="0"/>
                      </a:endParaRPr>
                    </a:p>
                  </a:txBody>
                  <a:tcPr/>
                </a:tc>
                <a:extLst>
                  <a:ext uri="{0D108BD9-81ED-4DB2-BD59-A6C34878D82A}">
                    <a16:rowId xmlns:a16="http://schemas.microsoft.com/office/drawing/2014/main" xmlns="" val="10008"/>
                  </a:ext>
                </a:extLst>
              </a:tr>
              <a:tr h="452160">
                <a:tc>
                  <a:txBody>
                    <a:bodyPr/>
                    <a:lstStyle/>
                    <a:p>
                      <a:r>
                        <a:rPr lang="en-US" sz="2400" dirty="0" smtClean="0"/>
                        <a:t>Data</a:t>
                      </a:r>
                      <a:r>
                        <a:rPr lang="en-US" sz="2400" baseline="0" dirty="0" smtClean="0"/>
                        <a:t> 1-1</a:t>
                      </a:r>
                      <a:endParaRPr lang="en-US" sz="2400" dirty="0">
                        <a:latin typeface="Calibri" panose="020F0502020204030204" pitchFamily="34" charset="0"/>
                      </a:endParaRPr>
                    </a:p>
                  </a:txBody>
                  <a:tcPr>
                    <a:solidFill>
                      <a:srgbClr val="EFE3C5"/>
                    </a:solidFill>
                  </a:tcPr>
                </a:tc>
                <a:tc>
                  <a:txBody>
                    <a:bodyPr/>
                    <a:lstStyle/>
                    <a:p>
                      <a:r>
                        <a:rPr lang="en-US" sz="2400" dirty="0" smtClean="0"/>
                        <a:t>Data</a:t>
                      </a:r>
                      <a:r>
                        <a:rPr lang="en-US" sz="2400" baseline="0" dirty="0" smtClean="0"/>
                        <a:t> 1-2</a:t>
                      </a:r>
                      <a:endParaRPr lang="en-US" sz="2400" dirty="0">
                        <a:latin typeface="Calibri" panose="020F0502020204030204" pitchFamily="34" charset="0"/>
                      </a:endParaRPr>
                    </a:p>
                  </a:txBody>
                  <a:tcPr>
                    <a:solidFill>
                      <a:srgbClr val="EFE3C5"/>
                    </a:solidFill>
                  </a:tcPr>
                </a:tc>
                <a:tc>
                  <a:txBody>
                    <a:bodyPr/>
                    <a:lstStyle/>
                    <a:p>
                      <a:r>
                        <a:rPr lang="en-US" sz="2400" dirty="0" smtClean="0"/>
                        <a:t>Data</a:t>
                      </a:r>
                      <a:r>
                        <a:rPr lang="en-US" sz="2400" baseline="0" dirty="0" smtClean="0"/>
                        <a:t> 1-3</a:t>
                      </a:r>
                      <a:endParaRPr lang="en-US" sz="2400" dirty="0">
                        <a:latin typeface="Calibri" panose="020F0502020204030204" pitchFamily="34" charset="0"/>
                      </a:endParaRPr>
                    </a:p>
                  </a:txBody>
                  <a:tcPr>
                    <a:solidFill>
                      <a:srgbClr val="EFE3C5"/>
                    </a:solidFill>
                  </a:tcPr>
                </a:tc>
                <a:extLst>
                  <a:ext uri="{0D108BD9-81ED-4DB2-BD59-A6C34878D82A}">
                    <a16:rowId xmlns:a16="http://schemas.microsoft.com/office/drawing/2014/main" xmlns="" val="10009"/>
                  </a:ext>
                </a:extLst>
              </a:tr>
              <a:tr h="452160">
                <a:tc>
                  <a:txBody>
                    <a:bodyPr/>
                    <a:lstStyle/>
                    <a:p>
                      <a:r>
                        <a:rPr lang="en-US" sz="2400" dirty="0" smtClean="0"/>
                        <a:t>Data 2-1</a:t>
                      </a:r>
                      <a:endParaRPr lang="en-US" sz="2400" dirty="0">
                        <a:latin typeface="Calibri" panose="020F0502020204030204" pitchFamily="34" charset="0"/>
                      </a:endParaRPr>
                    </a:p>
                  </a:txBody>
                  <a:tcPr/>
                </a:tc>
                <a:tc>
                  <a:txBody>
                    <a:bodyPr/>
                    <a:lstStyle/>
                    <a:p>
                      <a:r>
                        <a:rPr lang="en-US" sz="2400" dirty="0" smtClean="0"/>
                        <a:t>Data 2-2</a:t>
                      </a:r>
                      <a:endParaRPr lang="en-US" sz="2400" dirty="0">
                        <a:latin typeface="Calibri" panose="020F0502020204030204" pitchFamily="34" charset="0"/>
                      </a:endParaRPr>
                    </a:p>
                  </a:txBody>
                  <a:tcPr/>
                </a:tc>
                <a:tc>
                  <a:txBody>
                    <a:bodyPr/>
                    <a:lstStyle/>
                    <a:p>
                      <a:r>
                        <a:rPr lang="en-US" sz="2400" dirty="0" smtClean="0"/>
                        <a:t>Data</a:t>
                      </a:r>
                      <a:r>
                        <a:rPr lang="en-US" sz="2400" baseline="0" dirty="0" smtClean="0"/>
                        <a:t> 2-3</a:t>
                      </a:r>
                      <a:endParaRPr lang="en-US" sz="2400" dirty="0">
                        <a:latin typeface="Calibri" panose="020F0502020204030204" pitchFamily="34" charset="0"/>
                      </a:endParaRPr>
                    </a:p>
                  </a:txBody>
                  <a:tcPr/>
                </a:tc>
                <a:extLst>
                  <a:ext uri="{0D108BD9-81ED-4DB2-BD59-A6C34878D82A}">
                    <a16:rowId xmlns:a16="http://schemas.microsoft.com/office/drawing/2014/main" xmlns="" val="10010"/>
                  </a:ext>
                </a:extLst>
              </a:tr>
              <a:tr h="452160">
                <a:tc>
                  <a:txBody>
                    <a:bodyPr/>
                    <a:lstStyle/>
                    <a:p>
                      <a:r>
                        <a:rPr lang="en-US" sz="2400" dirty="0" smtClean="0"/>
                        <a:t>Data 3-1</a:t>
                      </a:r>
                      <a:endParaRPr lang="en-US" sz="2400" dirty="0">
                        <a:latin typeface="Calibri" panose="020F0502020204030204" pitchFamily="34" charset="0"/>
                      </a:endParaRPr>
                    </a:p>
                  </a:txBody>
                  <a:tcPr>
                    <a:solidFill>
                      <a:srgbClr val="EFE3C5"/>
                    </a:solidFill>
                  </a:tcPr>
                </a:tc>
                <a:tc>
                  <a:txBody>
                    <a:bodyPr/>
                    <a:lstStyle/>
                    <a:p>
                      <a:r>
                        <a:rPr lang="en-US" sz="2400" dirty="0" smtClean="0"/>
                        <a:t>Data 3-2</a:t>
                      </a:r>
                      <a:endParaRPr lang="en-US" sz="2400" dirty="0">
                        <a:latin typeface="Calibri" panose="020F0502020204030204" pitchFamily="34" charset="0"/>
                      </a:endParaRPr>
                    </a:p>
                  </a:txBody>
                  <a:tcPr>
                    <a:solidFill>
                      <a:srgbClr val="EFE3C5"/>
                    </a:solidFill>
                  </a:tcPr>
                </a:tc>
                <a:tc>
                  <a:txBody>
                    <a:bodyPr/>
                    <a:lstStyle/>
                    <a:p>
                      <a:r>
                        <a:rPr lang="en-US" sz="2400" dirty="0" smtClean="0"/>
                        <a:t>Data 3-3</a:t>
                      </a:r>
                      <a:endParaRPr lang="en-US" sz="2400" dirty="0">
                        <a:latin typeface="Calibri" panose="020F0502020204030204" pitchFamily="34" charset="0"/>
                      </a:endParaRPr>
                    </a:p>
                  </a:txBody>
                  <a:tcPr>
                    <a:solidFill>
                      <a:srgbClr val="EFE3C5"/>
                    </a:solidFill>
                  </a:tcPr>
                </a:tc>
                <a:extLst>
                  <a:ext uri="{0D108BD9-81ED-4DB2-BD59-A6C34878D82A}">
                    <a16:rowId xmlns:a16="http://schemas.microsoft.com/office/drawing/2014/main" xmlns="" val="10011"/>
                  </a:ext>
                </a:extLst>
              </a:tr>
            </a:tbl>
          </a:graphicData>
        </a:graphic>
      </p:graphicFrame>
      <p:graphicFrame>
        <p:nvGraphicFramePr>
          <p:cNvPr id="41" name="Chart 40"/>
          <p:cNvGraphicFramePr/>
          <p:nvPr>
            <p:extLst>
              <p:ext uri="{D42A27DB-BD31-4B8C-83A1-F6EECF244321}">
                <p14:modId xmlns:p14="http://schemas.microsoft.com/office/powerpoint/2010/main" val="3228337618"/>
              </p:ext>
            </p:extLst>
          </p:nvPr>
        </p:nvGraphicFramePr>
        <p:xfrm>
          <a:off x="14641921" y="3657600"/>
          <a:ext cx="890387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2" name="Text Box 90"/>
          <p:cNvSpPr txBox="1">
            <a:spLocks noChangeArrowheads="1"/>
          </p:cNvSpPr>
          <p:nvPr/>
        </p:nvSpPr>
        <p:spPr bwMode="auto">
          <a:xfrm>
            <a:off x="14608959" y="8449543"/>
            <a:ext cx="8876683" cy="646331"/>
          </a:xfrm>
          <a:prstGeom prst="rect">
            <a:avLst/>
          </a:prstGeom>
          <a:noFill/>
          <a:ln w="9525">
            <a:noFill/>
            <a:miter lim="800000"/>
            <a:headEnd/>
            <a:tailEnd/>
          </a:ln>
        </p:spPr>
        <p:txBody>
          <a:bodyPr wrap="square" lIns="0" rIns="0">
            <a:spAutoFit/>
          </a:bodyPr>
          <a:lstStyle/>
          <a:p>
            <a:pPr defTabSz="3135313">
              <a:spcBef>
                <a:spcPct val="50000"/>
              </a:spcBef>
            </a:pPr>
            <a:r>
              <a:rPr lang="en-US" sz="1800" dirty="0" smtClean="0">
                <a:latin typeface="Calibri" pitchFamily="34" charset="0"/>
                <a:cs typeface="Calibri" pitchFamily="34" charset="0"/>
              </a:rPr>
              <a:t>Table / Chart formatting is only an example. Always use whatever formatting best organizes your data.</a:t>
            </a:r>
          </a:p>
        </p:txBody>
      </p:sp>
      <p:sp>
        <p:nvSpPr>
          <p:cNvPr id="43" name="Text Box 45"/>
          <p:cNvSpPr txBox="1">
            <a:spLocks noChangeArrowheads="1"/>
          </p:cNvSpPr>
          <p:nvPr/>
        </p:nvSpPr>
        <p:spPr bwMode="auto">
          <a:xfrm>
            <a:off x="7088149" y="7543800"/>
            <a:ext cx="6170652" cy="640080"/>
          </a:xfrm>
          <a:prstGeom prst="rect">
            <a:avLst/>
          </a:prstGeom>
          <a:solidFill>
            <a:srgbClr val="005997"/>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pPr algn="l">
              <a:spcBef>
                <a:spcPts val="0"/>
              </a:spcBef>
            </a:pPr>
            <a:r>
              <a:rPr lang="en-US" sz="3200" smtClean="0"/>
              <a:t>Alignment</a:t>
            </a:r>
            <a:endParaRPr lang="en-US" sz="3200" dirty="0"/>
          </a:p>
        </p:txBody>
      </p:sp>
      <p:sp>
        <p:nvSpPr>
          <p:cNvPr id="44" name="Text Box 90"/>
          <p:cNvSpPr txBox="1">
            <a:spLocks noChangeArrowheads="1"/>
          </p:cNvSpPr>
          <p:nvPr/>
        </p:nvSpPr>
        <p:spPr bwMode="auto">
          <a:xfrm>
            <a:off x="7086600" y="8195137"/>
            <a:ext cx="6163734" cy="2154436"/>
          </a:xfrm>
          <a:prstGeom prst="rect">
            <a:avLst/>
          </a:prstGeom>
          <a:noFill/>
          <a:ln w="9525">
            <a:noFill/>
            <a:miter lim="800000"/>
            <a:headEnd/>
            <a:tailEnd/>
          </a:ln>
        </p:spPr>
        <p:txBody>
          <a:bodyPr wrap="square" lIns="0" tIns="0" rIns="0" bIns="0">
            <a:spAutoFit/>
          </a:bodyPr>
          <a:lstStyle/>
          <a:p>
            <a:pPr defTabSz="3135313">
              <a:spcBef>
                <a:spcPct val="50000"/>
              </a:spcBef>
            </a:pPr>
            <a:r>
              <a:rPr lang="en-US" sz="2800" smtClean="0">
                <a:latin typeface="Calibri" pitchFamily="34" charset="0"/>
                <a:cs typeface="Calibri" pitchFamily="34" charset="0"/>
              </a:rPr>
              <a:t>We will make an effort to align content and columns before printing, but  for help with this when creating your poster, hit “Alt+F9” on your keyboard to see the alignment guides in PowerPoint.</a:t>
            </a:r>
            <a:endParaRPr lang="en-US" sz="2800" dirty="0">
              <a:latin typeface="Calibri" pitchFamily="34" charset="0"/>
              <a:cs typeface="Calibri" pitchFamily="34" charset="0"/>
            </a:endParaRPr>
          </a:p>
        </p:txBody>
      </p:sp>
      <p:sp>
        <p:nvSpPr>
          <p:cNvPr id="45" name="Text Box 45"/>
          <p:cNvSpPr txBox="1">
            <a:spLocks noChangeArrowheads="1"/>
          </p:cNvSpPr>
          <p:nvPr/>
        </p:nvSpPr>
        <p:spPr bwMode="auto">
          <a:xfrm>
            <a:off x="447675" y="7543800"/>
            <a:ext cx="6185579" cy="640080"/>
          </a:xfrm>
          <a:prstGeom prst="rect">
            <a:avLst/>
          </a:prstGeom>
          <a:solidFill>
            <a:srgbClr val="005997"/>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pPr algn="l">
              <a:spcBef>
                <a:spcPts val="0"/>
              </a:spcBef>
            </a:pPr>
            <a:r>
              <a:rPr lang="en-US" sz="3200" dirty="0"/>
              <a:t>Section Headers and Text Boxes</a:t>
            </a:r>
          </a:p>
        </p:txBody>
      </p:sp>
      <p:sp>
        <p:nvSpPr>
          <p:cNvPr id="46" name="Text Box 90"/>
          <p:cNvSpPr txBox="1">
            <a:spLocks noChangeArrowheads="1"/>
          </p:cNvSpPr>
          <p:nvPr/>
        </p:nvSpPr>
        <p:spPr bwMode="auto">
          <a:xfrm>
            <a:off x="447290" y="8214593"/>
            <a:ext cx="6182110" cy="1723549"/>
          </a:xfrm>
          <a:prstGeom prst="rect">
            <a:avLst/>
          </a:prstGeom>
          <a:noFill/>
          <a:ln w="9525">
            <a:noFill/>
            <a:miter lim="800000"/>
            <a:headEnd/>
            <a:tailEnd/>
          </a:ln>
        </p:spPr>
        <p:txBody>
          <a:bodyPr wrap="square" lIns="0" tIns="0" rIns="0" bIns="0">
            <a:spAutoFit/>
          </a:bodyPr>
          <a:lstStyle/>
          <a:p>
            <a:pPr defTabSz="3135313">
              <a:spcBef>
                <a:spcPct val="50000"/>
              </a:spcBef>
            </a:pPr>
            <a:r>
              <a:rPr lang="en-US" sz="2800" dirty="0" smtClean="0">
                <a:latin typeface="Calibri" pitchFamily="34" charset="0"/>
                <a:cs typeface="Calibri" pitchFamily="34" charset="0"/>
              </a:rPr>
              <a:t>You are encouraged to copy and paste this section header and text box as many times as needed, resizing to fit your columns and </a:t>
            </a:r>
            <a:r>
              <a:rPr lang="en-US" sz="2800" smtClean="0">
                <a:latin typeface="Calibri" pitchFamily="34" charset="0"/>
                <a:cs typeface="Calibri" pitchFamily="34" charset="0"/>
              </a:rPr>
              <a:t>content.</a:t>
            </a:r>
            <a:endParaRPr lang="en-US" sz="2800" dirty="0">
              <a:latin typeface="Calibri" pitchFamily="34" charset="0"/>
              <a:cs typeface="Calibri" pitchFamily="34" charset="0"/>
            </a:endParaRPr>
          </a:p>
        </p:txBody>
      </p:sp>
      <p:sp>
        <p:nvSpPr>
          <p:cNvPr id="47" name="Rectangle 32"/>
          <p:cNvSpPr>
            <a:spLocks noChangeArrowheads="1"/>
          </p:cNvSpPr>
          <p:nvPr/>
        </p:nvSpPr>
        <p:spPr bwMode="auto">
          <a:xfrm>
            <a:off x="0" y="3124200"/>
            <a:ext cx="21945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rPr>
              <a:t>	 </a:t>
            </a:r>
            <a:r>
              <a:rPr kumimoji="0" 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7"/>
          <p:cNvSpPr>
            <a:spLocks/>
          </p:cNvSpPr>
          <p:nvPr/>
        </p:nvSpPr>
        <p:spPr>
          <a:xfrm>
            <a:off x="13988862" y="19503301"/>
            <a:ext cx="1828800" cy="1371600"/>
          </a:xfrm>
          <a:prstGeom prst="rect">
            <a:avLst/>
          </a:prstGeom>
          <a:solidFill>
            <a:srgbClr val="F47B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ffectLst/>
                <a:ea typeface="Calibri"/>
                <a:cs typeface="Times New Roman"/>
              </a:rPr>
              <a:t>65M – 95Y</a:t>
            </a:r>
            <a:endParaRPr lang="en-US" sz="2400" dirty="0">
              <a:effectLst/>
              <a:ea typeface="Calibri"/>
              <a:cs typeface="Times New Roman"/>
            </a:endParaRPr>
          </a:p>
        </p:txBody>
      </p:sp>
      <p:sp>
        <p:nvSpPr>
          <p:cNvPr id="49" name="Rectangle 48"/>
          <p:cNvSpPr>
            <a:spLocks/>
          </p:cNvSpPr>
          <p:nvPr/>
        </p:nvSpPr>
        <p:spPr>
          <a:xfrm>
            <a:off x="11955181" y="19494269"/>
            <a:ext cx="1828800" cy="1371600"/>
          </a:xfrm>
          <a:prstGeom prst="rect">
            <a:avLst/>
          </a:prstGeom>
          <a:solidFill>
            <a:srgbClr val="00B7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a typeface="Calibri"/>
                <a:cs typeface="Times New Roman"/>
              </a:rPr>
              <a:t>85C</a:t>
            </a:r>
            <a:endParaRPr lang="en-US" sz="2400" dirty="0" smtClean="0">
              <a:solidFill>
                <a:srgbClr val="FFFFFF"/>
              </a:solidFill>
              <a:effectLst/>
              <a:ea typeface="Calibri"/>
              <a:cs typeface="Times New Roman"/>
            </a:endParaRPr>
          </a:p>
        </p:txBody>
      </p:sp>
      <p:sp>
        <p:nvSpPr>
          <p:cNvPr id="50" name="Rectangle 49"/>
          <p:cNvSpPr>
            <a:spLocks/>
          </p:cNvSpPr>
          <p:nvPr/>
        </p:nvSpPr>
        <p:spPr>
          <a:xfrm>
            <a:off x="14040923" y="17375167"/>
            <a:ext cx="1828800" cy="1371600"/>
          </a:xfrm>
          <a:prstGeom prst="rect">
            <a:avLst/>
          </a:prstGeom>
          <a:solidFill>
            <a:srgbClr val="005A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a typeface="Calibri"/>
                <a:cs typeface="Times New Roman"/>
              </a:rPr>
              <a:t>100C-55M 20K</a:t>
            </a:r>
            <a:endParaRPr lang="en-US" sz="2400" dirty="0">
              <a:effectLst/>
              <a:ea typeface="Calibri"/>
              <a:cs typeface="Times New Roman"/>
            </a:endParaRPr>
          </a:p>
        </p:txBody>
      </p:sp>
      <p:sp>
        <p:nvSpPr>
          <p:cNvPr id="51" name="Rectangle 50"/>
          <p:cNvSpPr>
            <a:spLocks/>
          </p:cNvSpPr>
          <p:nvPr/>
        </p:nvSpPr>
        <p:spPr>
          <a:xfrm>
            <a:off x="18056224" y="19534310"/>
            <a:ext cx="1828800" cy="1371600"/>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ffectLst/>
                <a:ea typeface="Calibri"/>
                <a:cs typeface="Times New Roman"/>
              </a:rPr>
              <a:t>75C-100Y</a:t>
            </a:r>
            <a:endParaRPr lang="en-US" sz="2400" dirty="0">
              <a:effectLst/>
              <a:ea typeface="Calibri"/>
              <a:cs typeface="Times New Roman"/>
            </a:endParaRPr>
          </a:p>
        </p:txBody>
      </p:sp>
      <p:sp>
        <p:nvSpPr>
          <p:cNvPr id="52" name="Rectangle 51"/>
          <p:cNvSpPr>
            <a:spLocks/>
          </p:cNvSpPr>
          <p:nvPr/>
        </p:nvSpPr>
        <p:spPr>
          <a:xfrm>
            <a:off x="20089906" y="19524368"/>
            <a:ext cx="1828800" cy="1371600"/>
          </a:xfrm>
          <a:prstGeom prst="rect">
            <a:avLst/>
          </a:prstGeom>
          <a:solidFill>
            <a:srgbClr val="7961A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ffectLst/>
                <a:ea typeface="Calibri"/>
                <a:cs typeface="Times New Roman"/>
              </a:rPr>
              <a:t>60C-70M</a:t>
            </a:r>
            <a:endParaRPr lang="en-US" sz="2400" dirty="0">
              <a:effectLst/>
              <a:ea typeface="Calibri"/>
              <a:cs typeface="Times New Roman"/>
            </a:endParaRPr>
          </a:p>
        </p:txBody>
      </p:sp>
      <p:sp>
        <p:nvSpPr>
          <p:cNvPr id="53" name="Rectangle 52"/>
          <p:cNvSpPr>
            <a:spLocks/>
          </p:cNvSpPr>
          <p:nvPr/>
        </p:nvSpPr>
        <p:spPr>
          <a:xfrm>
            <a:off x="16022543" y="19503301"/>
            <a:ext cx="1828800" cy="1371600"/>
          </a:xfrm>
          <a:prstGeom prst="rect">
            <a:avLst/>
          </a:prstGeom>
          <a:solidFill>
            <a:srgbClr val="ED145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a typeface="Calibri"/>
                <a:cs typeface="Times New Roman"/>
              </a:rPr>
              <a:t>100M-50Y</a:t>
            </a:r>
            <a:endParaRPr lang="en-US" sz="2400" dirty="0">
              <a:effectLst/>
              <a:ea typeface="Calibri"/>
              <a:cs typeface="Times New Roman"/>
            </a:endParaRPr>
          </a:p>
        </p:txBody>
      </p:sp>
      <p:sp>
        <p:nvSpPr>
          <p:cNvPr id="54" name="Text Box 41"/>
          <p:cNvSpPr txBox="1">
            <a:spLocks noChangeArrowheads="1"/>
          </p:cNvSpPr>
          <p:nvPr/>
        </p:nvSpPr>
        <p:spPr bwMode="auto">
          <a:xfrm>
            <a:off x="457200" y="11269835"/>
            <a:ext cx="12793134" cy="584775"/>
          </a:xfrm>
          <a:prstGeom prst="rect">
            <a:avLst/>
          </a:prstGeom>
          <a:solidFill>
            <a:srgbClr val="005997"/>
          </a:solidFill>
          <a:ln w="12700">
            <a:noFill/>
            <a:miter lim="800000"/>
            <a:headEnd/>
            <a:tailEnd/>
          </a:ln>
        </p:spPr>
        <p:txBody>
          <a:bodyPr wrap="square" anchor="ctr">
            <a:spAutoFit/>
          </a:bodyPr>
          <a:lstStyle/>
          <a:p>
            <a:pPr defTabSz="5016500"/>
            <a:r>
              <a:rPr lang="en-US" sz="3200" dirty="0" smtClean="0">
                <a:solidFill>
                  <a:schemeClr val="bg1"/>
                </a:solidFill>
                <a:latin typeface="Calibri" pitchFamily="34" charset="0"/>
                <a:cs typeface="Calibri" pitchFamily="34" charset="0"/>
              </a:rPr>
              <a:t>Smart Art</a:t>
            </a:r>
            <a:endParaRPr lang="en-US" sz="3200" dirty="0">
              <a:solidFill>
                <a:schemeClr val="bg1"/>
              </a:solidFill>
              <a:latin typeface="Calibri" pitchFamily="34" charset="0"/>
              <a:cs typeface="Calibri" pitchFamily="34" charset="0"/>
            </a:endParaRPr>
          </a:p>
        </p:txBody>
      </p:sp>
      <p:sp>
        <p:nvSpPr>
          <p:cNvPr id="55" name="Text Box 90"/>
          <p:cNvSpPr txBox="1">
            <a:spLocks noChangeArrowheads="1"/>
          </p:cNvSpPr>
          <p:nvPr/>
        </p:nvSpPr>
        <p:spPr bwMode="auto">
          <a:xfrm>
            <a:off x="586437" y="16854236"/>
            <a:ext cx="10981266" cy="4308872"/>
          </a:xfrm>
          <a:prstGeom prst="rect">
            <a:avLst/>
          </a:prstGeom>
          <a:noFill/>
          <a:ln w="9525">
            <a:noFill/>
            <a:miter lim="800000"/>
            <a:headEnd/>
            <a:tailEnd/>
          </a:ln>
        </p:spPr>
        <p:txBody>
          <a:bodyPr wrap="square" lIns="0" tIns="0" rIns="0" bIns="0">
            <a:spAutoFit/>
          </a:bodyPr>
          <a:lstStyle/>
          <a:p>
            <a:pPr defTabSz="3135313">
              <a:spcBef>
                <a:spcPct val="50000"/>
              </a:spcBef>
            </a:pPr>
            <a:r>
              <a:rPr lang="en-US" sz="2800" dirty="0">
                <a:latin typeface="Calibri" pitchFamily="34" charset="0"/>
                <a:cs typeface="Calibri" pitchFamily="34" charset="0"/>
              </a:rPr>
              <a:t>The following are the </a:t>
            </a:r>
            <a:r>
              <a:rPr lang="en-US" sz="2800" dirty="0" smtClean="0">
                <a:latin typeface="Calibri" pitchFamily="34" charset="0"/>
                <a:cs typeface="Calibri" pitchFamily="34" charset="0"/>
              </a:rPr>
              <a:t>UTSW color palettes recommended </a:t>
            </a:r>
            <a:r>
              <a:rPr lang="en-US" sz="2800" dirty="0">
                <a:latin typeface="Calibri" pitchFamily="34" charset="0"/>
                <a:cs typeface="Calibri" pitchFamily="34" charset="0"/>
              </a:rPr>
              <a:t>for use as the "primary" </a:t>
            </a:r>
            <a:r>
              <a:rPr lang="en-US" sz="2800" dirty="0" smtClean="0">
                <a:latin typeface="Calibri" pitchFamily="34" charset="0"/>
                <a:cs typeface="Calibri" pitchFamily="34" charset="0"/>
              </a:rPr>
              <a:t>colors </a:t>
            </a:r>
            <a:r>
              <a:rPr lang="en-US" sz="2800" dirty="0">
                <a:latin typeface="Calibri" pitchFamily="34" charset="0"/>
                <a:cs typeface="Calibri" pitchFamily="34" charset="0"/>
              </a:rPr>
              <a:t>in </a:t>
            </a:r>
            <a:r>
              <a:rPr lang="en-US" sz="2800" dirty="0" smtClean="0">
                <a:latin typeface="Calibri" pitchFamily="34" charset="0"/>
                <a:cs typeface="Calibri" pitchFamily="34" charset="0"/>
              </a:rPr>
              <a:t>your poster. If you would like to use one of these colors, simply click on the desired box below then select “Shape Fill” in the Drawing options at the top, then “More Fill Colors”, then “OK”. Then, select the object you want to fill with that color and click on the Paint Bucket icon next to “Shape Fill.”</a:t>
            </a:r>
          </a:p>
          <a:p>
            <a:pPr defTabSz="3135313">
              <a:spcBef>
                <a:spcPct val="50000"/>
              </a:spcBef>
            </a:pPr>
            <a:r>
              <a:rPr lang="en-US" sz="2800" dirty="0" smtClean="0">
                <a:latin typeface="Calibri" pitchFamily="34" charset="0"/>
                <a:cs typeface="Calibri" pitchFamily="34" charset="0"/>
              </a:rPr>
              <a:t>Additional note that colors on screen are darker when printed. </a:t>
            </a:r>
          </a:p>
          <a:p>
            <a:pPr defTabSz="3135313">
              <a:spcBef>
                <a:spcPct val="50000"/>
              </a:spcBef>
            </a:pPr>
            <a:r>
              <a:rPr lang="en-US" sz="2800" dirty="0" smtClean="0">
                <a:latin typeface="Calibri" pitchFamily="34" charset="0"/>
                <a:cs typeface="Calibri" pitchFamily="34" charset="0"/>
              </a:rPr>
              <a:t>You ca use gradients within one color or the whole palette depending on preference and images you plan on using.</a:t>
            </a:r>
            <a:endParaRPr lang="en-US" sz="2800" dirty="0">
              <a:latin typeface="Calibri" pitchFamily="34" charset="0"/>
              <a:cs typeface="Calibri" pitchFamily="34" charset="0"/>
            </a:endParaRPr>
          </a:p>
        </p:txBody>
      </p:sp>
      <p:sp>
        <p:nvSpPr>
          <p:cNvPr id="56" name="Text Box 45"/>
          <p:cNvSpPr txBox="1">
            <a:spLocks noChangeArrowheads="1"/>
          </p:cNvSpPr>
          <p:nvPr/>
        </p:nvSpPr>
        <p:spPr bwMode="auto">
          <a:xfrm>
            <a:off x="14630400" y="9556570"/>
            <a:ext cx="8915400" cy="584775"/>
          </a:xfrm>
          <a:prstGeom prst="rect">
            <a:avLst/>
          </a:prstGeom>
          <a:solidFill>
            <a:srgbClr val="005997"/>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pPr algn="l">
              <a:spcBef>
                <a:spcPts val="0"/>
              </a:spcBef>
            </a:pPr>
            <a:r>
              <a:rPr lang="en-US" sz="3200" dirty="0" smtClean="0"/>
              <a:t>Logos</a:t>
            </a:r>
            <a:endParaRPr lang="en-US" sz="3200" dirty="0"/>
          </a:p>
        </p:txBody>
      </p:sp>
      <p:sp>
        <p:nvSpPr>
          <p:cNvPr id="57" name="Text Box 90"/>
          <p:cNvSpPr txBox="1">
            <a:spLocks noChangeArrowheads="1"/>
          </p:cNvSpPr>
          <p:nvPr/>
        </p:nvSpPr>
        <p:spPr bwMode="auto">
          <a:xfrm>
            <a:off x="14630400" y="10145902"/>
            <a:ext cx="8915400" cy="2154436"/>
          </a:xfrm>
          <a:prstGeom prst="rect">
            <a:avLst/>
          </a:prstGeom>
          <a:noFill/>
          <a:ln w="9525">
            <a:noFill/>
            <a:miter lim="800000"/>
            <a:headEnd/>
            <a:tailEnd/>
          </a:ln>
        </p:spPr>
        <p:txBody>
          <a:bodyPr wrap="square" lIns="0" tIns="0" rIns="0" bIns="0">
            <a:spAutoFit/>
          </a:bodyPr>
          <a:lstStyle/>
          <a:p>
            <a:pPr defTabSz="3135313">
              <a:spcBef>
                <a:spcPct val="50000"/>
              </a:spcBef>
            </a:pPr>
            <a:r>
              <a:rPr lang="en-US" sz="2800" dirty="0" smtClean="0">
                <a:latin typeface="Calibri" pitchFamily="34" charset="0"/>
                <a:cs typeface="Calibri" pitchFamily="34" charset="0"/>
              </a:rPr>
              <a:t>The logo used depends on the title area layout and whether or not there is a secondary institution. For this title area use the logo above. If there is a second logo to place, use the one below. You can also put the title in the center and put a logo on each corner.</a:t>
            </a:r>
            <a:endParaRPr lang="en-US" sz="2800" dirty="0">
              <a:latin typeface="Calibri" pitchFamily="34" charset="0"/>
              <a:cs typeface="Calibri" pitchFamily="34" charset="0"/>
            </a:endParaRPr>
          </a:p>
        </p:txBody>
      </p:sp>
      <p:sp>
        <p:nvSpPr>
          <p:cNvPr id="58" name="Rectangle 57"/>
          <p:cNvSpPr/>
          <p:nvPr/>
        </p:nvSpPr>
        <p:spPr>
          <a:xfrm>
            <a:off x="14641921" y="12492825"/>
            <a:ext cx="8915400" cy="2971800"/>
          </a:xfrm>
          <a:prstGeom prst="rect">
            <a:avLst/>
          </a:prstGeom>
          <a:solidFill>
            <a:srgbClr val="585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bwMode="auto">
          <a:xfrm>
            <a:off x="16470721" y="14155426"/>
            <a:ext cx="5486400" cy="1005840"/>
          </a:xfrm>
          <a:prstGeom prst="rect">
            <a:avLst/>
          </a:prstGeom>
          <a:no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a:lstStyle>
          <a:p>
            <a:pPr marL="0" marR="0" indent="0" algn="ctr" defTabSz="313531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Logo for secondary institution</a:t>
            </a:r>
            <a:br>
              <a:rPr lang="en-US" sz="2400" dirty="0" smtClean="0">
                <a:solidFill>
                  <a:schemeClr val="bg1"/>
                </a:solidFill>
                <a:latin typeface="Calibri" pitchFamily="34" charset="0"/>
                <a:cs typeface="Calibri" pitchFamily="34" charset="0"/>
              </a:rPr>
            </a:br>
            <a:r>
              <a:rPr lang="en-US" sz="2400" dirty="0" smtClean="0">
                <a:solidFill>
                  <a:schemeClr val="bg1"/>
                </a:solidFill>
                <a:latin typeface="Calibri" pitchFamily="34" charset="0"/>
                <a:cs typeface="Calibri" pitchFamily="34" charset="0"/>
              </a:rPr>
              <a:t>if appropriate</a:t>
            </a:r>
            <a:endParaRPr kumimoji="0" lang="en-US" sz="2400" b="0" i="0" u="none" strike="noStrike" cap="none" normalizeH="0" baseline="0" dirty="0" smtClean="0">
              <a:ln>
                <a:noFill/>
              </a:ln>
              <a:solidFill>
                <a:schemeClr val="bg1"/>
              </a:solidFill>
              <a:effectLst/>
              <a:latin typeface="Calibri" pitchFamily="34" charset="0"/>
              <a:cs typeface="Calibri" pitchFamily="34" charset="0"/>
            </a:endParaRPr>
          </a:p>
        </p:txBody>
      </p:sp>
      <p:sp>
        <p:nvSpPr>
          <p:cNvPr id="61" name="Text Box 41"/>
          <p:cNvSpPr txBox="1">
            <a:spLocks noChangeArrowheads="1"/>
          </p:cNvSpPr>
          <p:nvPr/>
        </p:nvSpPr>
        <p:spPr bwMode="auto">
          <a:xfrm>
            <a:off x="457201" y="15865275"/>
            <a:ext cx="31980958" cy="584775"/>
          </a:xfrm>
          <a:prstGeom prst="rect">
            <a:avLst/>
          </a:prstGeom>
          <a:solidFill>
            <a:srgbClr val="005997"/>
          </a:solidFill>
          <a:ln w="12700">
            <a:noFill/>
            <a:miter lim="800000"/>
            <a:headEnd/>
            <a:tailEnd/>
          </a:ln>
        </p:spPr>
        <p:txBody>
          <a:bodyPr wrap="square" anchor="ctr">
            <a:spAutoFit/>
          </a:bodyPr>
          <a:lstStyle/>
          <a:p>
            <a:pPr defTabSz="5016500"/>
            <a:r>
              <a:rPr lang="en-US" sz="3200" dirty="0" smtClean="0">
                <a:solidFill>
                  <a:schemeClr val="bg1"/>
                </a:solidFill>
                <a:latin typeface="Calibri" pitchFamily="34" charset="0"/>
                <a:cs typeface="Calibri" pitchFamily="34" charset="0"/>
              </a:rPr>
              <a:t>Color Palette Options</a:t>
            </a:r>
            <a:endParaRPr lang="en-US" sz="3200" dirty="0">
              <a:solidFill>
                <a:schemeClr val="bg1"/>
              </a:solidFill>
              <a:latin typeface="Calibri" pitchFamily="34" charset="0"/>
              <a:cs typeface="Calibri" pitchFamily="34" charset="0"/>
            </a:endParaRPr>
          </a:p>
        </p:txBody>
      </p:sp>
      <p:graphicFrame>
        <p:nvGraphicFramePr>
          <p:cNvPr id="69" name="Table 68"/>
          <p:cNvGraphicFramePr>
            <a:graphicFrameLocks noGrp="1"/>
          </p:cNvGraphicFramePr>
          <p:nvPr>
            <p:extLst>
              <p:ext uri="{D42A27DB-BD31-4B8C-83A1-F6EECF244321}">
                <p14:modId xmlns:p14="http://schemas.microsoft.com/office/powerpoint/2010/main" val="1618630389"/>
              </p:ext>
            </p:extLst>
          </p:nvPr>
        </p:nvGraphicFramePr>
        <p:xfrm>
          <a:off x="24894358" y="9868301"/>
          <a:ext cx="7543800" cy="5486400"/>
        </p:xfrm>
        <a:graphic>
          <a:graphicData uri="http://schemas.openxmlformats.org/drawingml/2006/table">
            <a:tbl>
              <a:tblPr firstRow="1" bandRow="1">
                <a:tableStyleId>{073A0DAA-6AF3-43AB-8588-CEC1D06C72B9}</a:tableStyleId>
              </a:tblPr>
              <a:tblGrid>
                <a:gridCol w="2514600">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tblGrid>
              <a:tr h="452160">
                <a:tc gridSpan="3">
                  <a:txBody>
                    <a:bodyPr/>
                    <a:lstStyle/>
                    <a:p>
                      <a:r>
                        <a:rPr lang="en-US" sz="2400" dirty="0" smtClean="0"/>
                        <a:t>Table 2: Table Header</a:t>
                      </a:r>
                      <a:endParaRPr lang="en-US" sz="2400" b="0" dirty="0">
                        <a:latin typeface="Calibri" panose="020F0502020204030204" pitchFamily="34" charset="0"/>
                      </a:endParaRPr>
                    </a:p>
                  </a:txBody>
                  <a:tcPr>
                    <a:lnB w="12700" cap="flat" cmpd="sng" algn="ctr">
                      <a:solidFill>
                        <a:schemeClr val="tx1"/>
                      </a:solidFill>
                      <a:prstDash val="solid"/>
                      <a:round/>
                      <a:headEnd type="none" w="med" len="med"/>
                      <a:tailEnd type="none" w="med" len="med"/>
                    </a:lnB>
                    <a:solidFill>
                      <a:srgbClr val="005997"/>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52160">
                <a:tc>
                  <a:txBody>
                    <a:bodyPr/>
                    <a:lstStyle/>
                    <a:p>
                      <a:pPr algn="ctr"/>
                      <a:r>
                        <a:rPr lang="en-US" sz="2400" dirty="0" smtClean="0"/>
                        <a:t>Column 1</a:t>
                      </a:r>
                      <a:endParaRPr lang="en-US" sz="2400" dirty="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A259"/>
                    </a:solidFill>
                  </a:tcPr>
                </a:tc>
                <a:tc>
                  <a:txBody>
                    <a:bodyPr/>
                    <a:lstStyle/>
                    <a:p>
                      <a:pPr algn="ctr"/>
                      <a:r>
                        <a:rPr lang="en-US" sz="2400" dirty="0" smtClean="0"/>
                        <a:t>Colum</a:t>
                      </a:r>
                      <a:r>
                        <a:rPr lang="en-US" sz="2400" baseline="0" dirty="0" smtClean="0"/>
                        <a:t>n 2</a:t>
                      </a:r>
                      <a:endParaRPr lang="en-US" sz="2400" dirty="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A259"/>
                    </a:solidFill>
                  </a:tcPr>
                </a:tc>
                <a:tc>
                  <a:txBody>
                    <a:bodyPr/>
                    <a:lstStyle/>
                    <a:p>
                      <a:pPr algn="ctr"/>
                      <a:r>
                        <a:rPr lang="en-US" sz="2400" dirty="0" smtClean="0"/>
                        <a:t>Column</a:t>
                      </a:r>
                      <a:r>
                        <a:rPr lang="en-US" sz="2400" baseline="0" dirty="0" smtClean="0"/>
                        <a:t> 3</a:t>
                      </a:r>
                      <a:endParaRPr lang="en-US" sz="2400" dirty="0">
                        <a:solidFill>
                          <a:schemeClr val="bg1"/>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A259"/>
                    </a:solidFill>
                  </a:tcPr>
                </a:tc>
                <a:extLst>
                  <a:ext uri="{0D108BD9-81ED-4DB2-BD59-A6C34878D82A}">
                    <a16:rowId xmlns:a16="http://schemas.microsoft.com/office/drawing/2014/main" xmlns="" val="10001"/>
                  </a:ext>
                </a:extLst>
              </a:tr>
              <a:tr h="452160">
                <a:tc>
                  <a:txBody>
                    <a:bodyPr/>
                    <a:lstStyle/>
                    <a:p>
                      <a:pPr algn="ctr"/>
                      <a:r>
                        <a:rPr lang="en-US" sz="2400" dirty="0" smtClean="0"/>
                        <a:t>Data</a:t>
                      </a:r>
                      <a:r>
                        <a:rPr lang="en-US" sz="2400" baseline="0" dirty="0" smtClean="0"/>
                        <a:t> 1-1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a:t>
                      </a:r>
                      <a:r>
                        <a:rPr lang="en-US" sz="2400" baseline="0" dirty="0" smtClean="0"/>
                        <a:t> 1-2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a:t>
                      </a:r>
                      <a:r>
                        <a:rPr lang="en-US" sz="2400" baseline="0" dirty="0" smtClean="0"/>
                        <a:t> 1-3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52160">
                <a:tc>
                  <a:txBody>
                    <a:bodyPr/>
                    <a:lstStyle/>
                    <a:p>
                      <a:pPr algn="ctr"/>
                      <a:r>
                        <a:rPr lang="en-US" sz="2400" dirty="0" smtClean="0"/>
                        <a:t>Data 2-1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2-2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a:t>
                      </a:r>
                      <a:r>
                        <a:rPr lang="en-US" sz="2400" baseline="0" dirty="0" smtClean="0"/>
                        <a:t> 2-3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452160">
                <a:tc>
                  <a:txBody>
                    <a:bodyPr/>
                    <a:lstStyle/>
                    <a:p>
                      <a:pPr algn="ctr"/>
                      <a:r>
                        <a:rPr lang="en-US" sz="2400" dirty="0" smtClean="0"/>
                        <a:t>Data 3-1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3-2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3-3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452160">
                <a:tc>
                  <a:txBody>
                    <a:bodyPr/>
                    <a:lstStyle/>
                    <a:p>
                      <a:pPr algn="ctr"/>
                      <a:r>
                        <a:rPr lang="en-US" sz="2400" dirty="0" smtClean="0"/>
                        <a:t>Data 4-1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4-2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4-3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452160">
                <a:tc>
                  <a:txBody>
                    <a:bodyPr/>
                    <a:lstStyle/>
                    <a:p>
                      <a:pPr algn="ctr"/>
                      <a:r>
                        <a:rPr lang="en-US" sz="2400" dirty="0" smtClean="0"/>
                        <a:t>Data 5-1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5-2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5-3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452160">
                <a:tc>
                  <a:txBody>
                    <a:bodyPr/>
                    <a:lstStyle/>
                    <a:p>
                      <a:pPr algn="ctr"/>
                      <a:r>
                        <a:rPr lang="en-US" sz="2400" dirty="0" smtClean="0"/>
                        <a:t>Data 6-1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6-2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6-3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452160">
                <a:tc>
                  <a:txBody>
                    <a:bodyPr/>
                    <a:lstStyle/>
                    <a:p>
                      <a:pPr algn="ctr"/>
                      <a:r>
                        <a:rPr lang="en-US" sz="2400" dirty="0" smtClean="0"/>
                        <a:t>Data 7-1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7-2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7-3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452160">
                <a:tc>
                  <a:txBody>
                    <a:bodyPr/>
                    <a:lstStyle/>
                    <a:p>
                      <a:pPr algn="ctr"/>
                      <a:r>
                        <a:rPr lang="en-US" sz="2400" dirty="0" smtClean="0"/>
                        <a:t>Data</a:t>
                      </a:r>
                      <a:r>
                        <a:rPr lang="en-US" sz="2400" baseline="0" dirty="0" smtClean="0"/>
                        <a:t> 1-1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a:t>
                      </a:r>
                      <a:r>
                        <a:rPr lang="en-US" sz="2400" baseline="0" dirty="0" smtClean="0"/>
                        <a:t> 1-2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a:t>
                      </a:r>
                      <a:r>
                        <a:rPr lang="en-US" sz="2400" baseline="0" dirty="0" smtClean="0"/>
                        <a:t> 1-3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452160">
                <a:tc>
                  <a:txBody>
                    <a:bodyPr/>
                    <a:lstStyle/>
                    <a:p>
                      <a:pPr algn="ctr"/>
                      <a:r>
                        <a:rPr lang="en-US" sz="2400" dirty="0" smtClean="0"/>
                        <a:t>Data 2-1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2-2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a:t>
                      </a:r>
                      <a:r>
                        <a:rPr lang="en-US" sz="2400" baseline="0" dirty="0" smtClean="0"/>
                        <a:t> 2-3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452160">
                <a:tc>
                  <a:txBody>
                    <a:bodyPr/>
                    <a:lstStyle/>
                    <a:p>
                      <a:pPr algn="ctr"/>
                      <a:r>
                        <a:rPr lang="en-US" sz="2400" dirty="0" smtClean="0"/>
                        <a:t>Data 3-1</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3-2</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Data 3-3</a:t>
                      </a:r>
                      <a:endParaRPr lang="en-US" sz="24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bl>
          </a:graphicData>
        </a:graphic>
      </p:graphicFrame>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47426" y="212591"/>
            <a:ext cx="7531423" cy="2299731"/>
          </a:xfrm>
          <a:prstGeom prst="rect">
            <a:avLst/>
          </a:prstGeom>
        </p:spPr>
      </p:pic>
      <p:sp>
        <p:nvSpPr>
          <p:cNvPr id="70" name="Rectangle 69"/>
          <p:cNvSpPr>
            <a:spLocks/>
          </p:cNvSpPr>
          <p:nvPr/>
        </p:nvSpPr>
        <p:spPr>
          <a:xfrm>
            <a:off x="12029243" y="17364989"/>
            <a:ext cx="1828800" cy="1371600"/>
          </a:xfrm>
          <a:prstGeom prst="rect">
            <a:avLst/>
          </a:prstGeom>
          <a:solidFill>
            <a:srgbClr val="5858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ffectLst/>
                <a:ea typeface="Calibri"/>
                <a:cs typeface="Times New Roman"/>
              </a:rPr>
              <a:t>80K</a:t>
            </a:r>
            <a:endParaRPr lang="en-US" sz="2400" dirty="0">
              <a:effectLst/>
              <a:ea typeface="Calibri"/>
              <a:cs typeface="Times New Roman"/>
            </a:endParaRPr>
          </a:p>
        </p:txBody>
      </p:sp>
      <p:sp>
        <p:nvSpPr>
          <p:cNvPr id="71" name="Rectangle 70"/>
          <p:cNvSpPr>
            <a:spLocks/>
          </p:cNvSpPr>
          <p:nvPr/>
        </p:nvSpPr>
        <p:spPr>
          <a:xfrm>
            <a:off x="16052603" y="17410329"/>
            <a:ext cx="1828800" cy="1371600"/>
          </a:xfrm>
          <a:prstGeom prst="rect">
            <a:avLst/>
          </a:prstGeom>
          <a:solidFill>
            <a:srgbClr val="00B7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a typeface="Calibri"/>
                <a:cs typeface="Times New Roman"/>
              </a:rPr>
              <a:t>85C</a:t>
            </a:r>
            <a:endParaRPr lang="en-US" sz="2400" dirty="0" smtClean="0">
              <a:solidFill>
                <a:srgbClr val="FFFFFF"/>
              </a:solidFill>
              <a:effectLst/>
              <a:ea typeface="Calibri"/>
              <a:cs typeface="Times New Roman"/>
            </a:endParaRPr>
          </a:p>
        </p:txBody>
      </p:sp>
      <p:sp>
        <p:nvSpPr>
          <p:cNvPr id="4" name="TextBox 3"/>
          <p:cNvSpPr txBox="1"/>
          <p:nvPr/>
        </p:nvSpPr>
        <p:spPr>
          <a:xfrm>
            <a:off x="11991317" y="16662826"/>
            <a:ext cx="6858000" cy="584775"/>
          </a:xfrm>
          <a:prstGeom prst="rect">
            <a:avLst/>
          </a:prstGeom>
          <a:noFill/>
        </p:spPr>
        <p:txBody>
          <a:bodyPr wrap="square" rtlCol="0">
            <a:spAutoFit/>
          </a:bodyPr>
          <a:lstStyle/>
          <a:p>
            <a:r>
              <a:rPr lang="en-US" sz="3200" b="1" dirty="0" smtClean="0"/>
              <a:t>STANDARD COLOR PALETTE</a:t>
            </a:r>
            <a:endParaRPr lang="en-US" sz="3200" b="1" dirty="0"/>
          </a:p>
        </p:txBody>
      </p:sp>
      <p:sp>
        <p:nvSpPr>
          <p:cNvPr id="72" name="TextBox 71"/>
          <p:cNvSpPr txBox="1"/>
          <p:nvPr/>
        </p:nvSpPr>
        <p:spPr>
          <a:xfrm>
            <a:off x="11910635" y="18918526"/>
            <a:ext cx="9645746" cy="584775"/>
          </a:xfrm>
          <a:prstGeom prst="rect">
            <a:avLst/>
          </a:prstGeom>
          <a:noFill/>
        </p:spPr>
        <p:txBody>
          <a:bodyPr wrap="square" rtlCol="0">
            <a:spAutoFit/>
          </a:bodyPr>
          <a:lstStyle/>
          <a:p>
            <a:r>
              <a:rPr lang="en-US" sz="3200" b="1" dirty="0" smtClean="0"/>
              <a:t>PRIMARY/COMPLIMENTARY  COLOR PALETTE</a:t>
            </a:r>
            <a:endParaRPr lang="en-US" sz="3200" b="1" dirty="0"/>
          </a:p>
        </p:txBody>
      </p:sp>
      <p:sp>
        <p:nvSpPr>
          <p:cNvPr id="73" name="Rectangle 72"/>
          <p:cNvSpPr>
            <a:spLocks/>
          </p:cNvSpPr>
          <p:nvPr/>
        </p:nvSpPr>
        <p:spPr>
          <a:xfrm>
            <a:off x="24450674" y="17368432"/>
            <a:ext cx="1828800" cy="1371600"/>
          </a:xfrm>
          <a:prstGeom prst="rect">
            <a:avLst/>
          </a:prstGeom>
          <a:solidFill>
            <a:srgbClr val="E4A2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a:solidFill>
                  <a:srgbClr val="FFFFFF"/>
                </a:solidFill>
                <a:ea typeface="Calibri"/>
                <a:cs typeface="Times New Roman"/>
              </a:rPr>
              <a:t>3</a:t>
            </a:r>
            <a:r>
              <a:rPr lang="en-US" sz="2400" dirty="0" smtClean="0">
                <a:solidFill>
                  <a:srgbClr val="FFFFFF"/>
                </a:solidFill>
                <a:effectLst/>
                <a:ea typeface="Calibri"/>
                <a:cs typeface="Times New Roman"/>
              </a:rPr>
              <a:t>5M – 70Y</a:t>
            </a:r>
          </a:p>
          <a:p>
            <a:pPr marL="0" marR="0" algn="ctr">
              <a:spcBef>
                <a:spcPts val="0"/>
              </a:spcBef>
              <a:spcAft>
                <a:spcPts val="0"/>
              </a:spcAft>
            </a:pPr>
            <a:r>
              <a:rPr lang="en-US" sz="2400" dirty="0" smtClean="0">
                <a:solidFill>
                  <a:srgbClr val="FFFFFF"/>
                </a:solidFill>
                <a:effectLst/>
                <a:ea typeface="Calibri"/>
                <a:cs typeface="Times New Roman"/>
              </a:rPr>
              <a:t>10K</a:t>
            </a:r>
            <a:endParaRPr lang="en-US" sz="2400" dirty="0">
              <a:effectLst/>
              <a:ea typeface="Calibri"/>
              <a:cs typeface="Times New Roman"/>
            </a:endParaRPr>
          </a:p>
        </p:txBody>
      </p:sp>
      <p:sp>
        <p:nvSpPr>
          <p:cNvPr id="74" name="Rectangle 73"/>
          <p:cNvSpPr>
            <a:spLocks/>
          </p:cNvSpPr>
          <p:nvPr/>
        </p:nvSpPr>
        <p:spPr>
          <a:xfrm>
            <a:off x="22416993" y="17359400"/>
            <a:ext cx="1828800" cy="1371600"/>
          </a:xfrm>
          <a:prstGeom prst="rect">
            <a:avLst/>
          </a:prstGeom>
          <a:solidFill>
            <a:srgbClr val="459F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a typeface="Calibri"/>
                <a:cs typeface="Times New Roman"/>
              </a:rPr>
              <a:t>65C-20M 5K</a:t>
            </a:r>
            <a:endParaRPr lang="en-US" sz="2400" dirty="0" smtClean="0">
              <a:solidFill>
                <a:srgbClr val="FFFFFF"/>
              </a:solidFill>
              <a:effectLst/>
              <a:ea typeface="Calibri"/>
              <a:cs typeface="Times New Roman"/>
            </a:endParaRPr>
          </a:p>
        </p:txBody>
      </p:sp>
      <p:sp>
        <p:nvSpPr>
          <p:cNvPr id="75" name="Rectangle 74"/>
          <p:cNvSpPr>
            <a:spLocks/>
          </p:cNvSpPr>
          <p:nvPr/>
        </p:nvSpPr>
        <p:spPr>
          <a:xfrm>
            <a:off x="28518036" y="17399441"/>
            <a:ext cx="1828800" cy="1371600"/>
          </a:xfrm>
          <a:prstGeom prst="rect">
            <a:avLst/>
          </a:prstGeom>
          <a:solidFill>
            <a:srgbClr val="6A7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ffectLst/>
                <a:ea typeface="Calibri"/>
                <a:cs typeface="Times New Roman"/>
              </a:rPr>
              <a:t>40C-15M</a:t>
            </a:r>
          </a:p>
          <a:p>
            <a:pPr marL="0" marR="0" algn="ctr">
              <a:spcBef>
                <a:spcPts val="0"/>
              </a:spcBef>
              <a:spcAft>
                <a:spcPts val="0"/>
              </a:spcAft>
            </a:pPr>
            <a:r>
              <a:rPr lang="en-US" sz="2400" dirty="0" smtClean="0">
                <a:solidFill>
                  <a:srgbClr val="FFFFFF"/>
                </a:solidFill>
                <a:effectLst/>
                <a:ea typeface="Calibri"/>
                <a:cs typeface="Times New Roman"/>
              </a:rPr>
              <a:t>55Y-40K</a:t>
            </a:r>
            <a:endParaRPr lang="en-US" sz="2400" dirty="0">
              <a:effectLst/>
              <a:ea typeface="Calibri"/>
              <a:cs typeface="Times New Roman"/>
            </a:endParaRPr>
          </a:p>
        </p:txBody>
      </p:sp>
      <p:sp>
        <p:nvSpPr>
          <p:cNvPr id="76" name="Rectangle 75"/>
          <p:cNvSpPr>
            <a:spLocks/>
          </p:cNvSpPr>
          <p:nvPr/>
        </p:nvSpPr>
        <p:spPr>
          <a:xfrm>
            <a:off x="30551718" y="17389499"/>
            <a:ext cx="1828800" cy="1371600"/>
          </a:xfrm>
          <a:prstGeom prst="rect">
            <a:avLst/>
          </a:prstGeom>
          <a:solidFill>
            <a:srgbClr val="86717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ffectLst/>
                <a:ea typeface="Calibri"/>
                <a:cs typeface="Times New Roman"/>
              </a:rPr>
              <a:t>60C-70M</a:t>
            </a:r>
            <a:endParaRPr lang="en-US" sz="2400" dirty="0">
              <a:effectLst/>
              <a:ea typeface="Calibri"/>
              <a:cs typeface="Times New Roman"/>
            </a:endParaRPr>
          </a:p>
        </p:txBody>
      </p:sp>
      <p:sp>
        <p:nvSpPr>
          <p:cNvPr id="77" name="Rectangle 76"/>
          <p:cNvSpPr>
            <a:spLocks/>
          </p:cNvSpPr>
          <p:nvPr/>
        </p:nvSpPr>
        <p:spPr>
          <a:xfrm>
            <a:off x="26484355" y="17368432"/>
            <a:ext cx="1828800" cy="1371600"/>
          </a:xfrm>
          <a:prstGeom prst="rect">
            <a:avLst/>
          </a:prstGeom>
          <a:solidFill>
            <a:srgbClr val="AE56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rgbClr val="FFFFFF"/>
                </a:solidFill>
                <a:ea typeface="Calibri"/>
                <a:cs typeface="Times New Roman"/>
              </a:rPr>
              <a:t>10C-65M</a:t>
            </a:r>
          </a:p>
          <a:p>
            <a:pPr marL="0" marR="0" algn="ctr">
              <a:spcBef>
                <a:spcPts val="0"/>
              </a:spcBef>
              <a:spcAft>
                <a:spcPts val="0"/>
              </a:spcAft>
            </a:pPr>
            <a:r>
              <a:rPr lang="en-US" sz="2400" dirty="0" smtClean="0">
                <a:solidFill>
                  <a:srgbClr val="FFFFFF"/>
                </a:solidFill>
                <a:ea typeface="Calibri"/>
                <a:cs typeface="Times New Roman"/>
              </a:rPr>
              <a:t>60Y-20K</a:t>
            </a:r>
            <a:endParaRPr lang="en-US" sz="2400" dirty="0">
              <a:effectLst/>
              <a:ea typeface="Calibri"/>
              <a:cs typeface="Times New Roman"/>
            </a:endParaRPr>
          </a:p>
        </p:txBody>
      </p:sp>
      <p:sp>
        <p:nvSpPr>
          <p:cNvPr id="78" name="TextBox 77"/>
          <p:cNvSpPr txBox="1"/>
          <p:nvPr/>
        </p:nvSpPr>
        <p:spPr>
          <a:xfrm>
            <a:off x="22372447" y="16783657"/>
            <a:ext cx="9645746" cy="584775"/>
          </a:xfrm>
          <a:prstGeom prst="rect">
            <a:avLst/>
          </a:prstGeom>
          <a:noFill/>
        </p:spPr>
        <p:txBody>
          <a:bodyPr wrap="square" rtlCol="0">
            <a:spAutoFit/>
          </a:bodyPr>
          <a:lstStyle/>
          <a:p>
            <a:r>
              <a:rPr lang="en-US" sz="3200" b="1" dirty="0" smtClean="0"/>
              <a:t>SECONDARY (MUTED) COLOR PALETTE</a:t>
            </a:r>
            <a:endParaRPr lang="en-US" sz="3200" b="1" dirty="0"/>
          </a:p>
        </p:txBody>
      </p:sp>
      <p:pic>
        <p:nvPicPr>
          <p:cNvPr id="79" name="Picture 7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18367" y="12503373"/>
            <a:ext cx="5330999" cy="1627828"/>
          </a:xfrm>
          <a:prstGeom prst="rect">
            <a:avLst/>
          </a:prstGeom>
        </p:spPr>
      </p:pic>
      <p:sp>
        <p:nvSpPr>
          <p:cNvPr id="80" name="Rectangle 79"/>
          <p:cNvSpPr>
            <a:spLocks/>
          </p:cNvSpPr>
          <p:nvPr/>
        </p:nvSpPr>
        <p:spPr>
          <a:xfrm>
            <a:off x="24427632" y="19546527"/>
            <a:ext cx="1828800" cy="1371600"/>
          </a:xfrm>
          <a:prstGeom prst="rect">
            <a:avLst/>
          </a:prstGeom>
          <a:solidFill>
            <a:srgbClr val="EFE3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chemeClr val="tx1"/>
                </a:solidFill>
                <a:effectLst/>
                <a:ea typeface="Calibri"/>
                <a:cs typeface="Times New Roman"/>
              </a:rPr>
              <a:t>5M-20Y</a:t>
            </a:r>
          </a:p>
          <a:p>
            <a:pPr marL="0" marR="0" algn="ctr">
              <a:spcBef>
                <a:spcPts val="0"/>
              </a:spcBef>
              <a:spcAft>
                <a:spcPts val="0"/>
              </a:spcAft>
            </a:pPr>
            <a:r>
              <a:rPr lang="en-US" sz="2400" dirty="0" smtClean="0">
                <a:solidFill>
                  <a:schemeClr val="tx1"/>
                </a:solidFill>
                <a:effectLst/>
                <a:ea typeface="Calibri"/>
                <a:cs typeface="Times New Roman"/>
              </a:rPr>
              <a:t>7K</a:t>
            </a:r>
            <a:endParaRPr lang="en-US" sz="2400" dirty="0">
              <a:solidFill>
                <a:schemeClr val="tx1"/>
              </a:solidFill>
              <a:effectLst/>
              <a:ea typeface="Calibri"/>
              <a:cs typeface="Times New Roman"/>
            </a:endParaRPr>
          </a:p>
        </p:txBody>
      </p:sp>
      <p:sp>
        <p:nvSpPr>
          <p:cNvPr id="81" name="Rectangle 80"/>
          <p:cNvSpPr>
            <a:spLocks/>
          </p:cNvSpPr>
          <p:nvPr/>
        </p:nvSpPr>
        <p:spPr>
          <a:xfrm>
            <a:off x="22393951" y="19537495"/>
            <a:ext cx="1828800" cy="1371600"/>
          </a:xfrm>
          <a:prstGeom prst="rect">
            <a:avLst/>
          </a:prstGeom>
          <a:solidFill>
            <a:srgbClr val="D8E2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chemeClr val="tx1"/>
                </a:solidFill>
                <a:ea typeface="Calibri"/>
                <a:cs typeface="Times New Roman"/>
              </a:rPr>
              <a:t>6C-10K</a:t>
            </a:r>
            <a:endParaRPr lang="en-US" sz="2400" dirty="0" smtClean="0">
              <a:solidFill>
                <a:schemeClr val="tx1"/>
              </a:solidFill>
              <a:effectLst/>
              <a:ea typeface="Calibri"/>
              <a:cs typeface="Times New Roman"/>
            </a:endParaRPr>
          </a:p>
        </p:txBody>
      </p:sp>
      <p:sp>
        <p:nvSpPr>
          <p:cNvPr id="82" name="Rectangle 81"/>
          <p:cNvSpPr>
            <a:spLocks/>
          </p:cNvSpPr>
          <p:nvPr/>
        </p:nvSpPr>
        <p:spPr>
          <a:xfrm>
            <a:off x="28494994" y="19577536"/>
            <a:ext cx="1828800" cy="1371600"/>
          </a:xfrm>
          <a:prstGeom prst="rect">
            <a:avLst/>
          </a:prstGeom>
          <a:solidFill>
            <a:srgbClr val="D9D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chemeClr val="tx1"/>
                </a:solidFill>
                <a:effectLst/>
                <a:ea typeface="Calibri"/>
                <a:cs typeface="Times New Roman"/>
              </a:rPr>
              <a:t>7C-30Y</a:t>
            </a:r>
          </a:p>
          <a:p>
            <a:pPr marL="0" marR="0" algn="ctr">
              <a:spcBef>
                <a:spcPts val="0"/>
              </a:spcBef>
              <a:spcAft>
                <a:spcPts val="0"/>
              </a:spcAft>
            </a:pPr>
            <a:r>
              <a:rPr lang="en-US" sz="2400" dirty="0" smtClean="0">
                <a:solidFill>
                  <a:schemeClr val="tx1"/>
                </a:solidFill>
                <a:effectLst/>
                <a:ea typeface="Calibri"/>
                <a:cs typeface="Times New Roman"/>
              </a:rPr>
              <a:t>10K</a:t>
            </a:r>
            <a:endParaRPr lang="en-US" sz="2400" dirty="0">
              <a:solidFill>
                <a:schemeClr val="tx1"/>
              </a:solidFill>
              <a:effectLst/>
              <a:ea typeface="Calibri"/>
              <a:cs typeface="Times New Roman"/>
            </a:endParaRPr>
          </a:p>
        </p:txBody>
      </p:sp>
      <p:sp>
        <p:nvSpPr>
          <p:cNvPr id="83" name="Rectangle 82"/>
          <p:cNvSpPr>
            <a:spLocks/>
          </p:cNvSpPr>
          <p:nvPr/>
        </p:nvSpPr>
        <p:spPr>
          <a:xfrm>
            <a:off x="30528676" y="19567594"/>
            <a:ext cx="1828800" cy="1371600"/>
          </a:xfrm>
          <a:prstGeom prst="rect">
            <a:avLst/>
          </a:prstGeom>
          <a:solidFill>
            <a:srgbClr val="DCD3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chemeClr val="tx1"/>
                </a:solidFill>
                <a:effectLst/>
                <a:ea typeface="Calibri"/>
                <a:cs typeface="Times New Roman"/>
              </a:rPr>
              <a:t>5M-10Y</a:t>
            </a:r>
          </a:p>
          <a:p>
            <a:pPr marL="0" marR="0" algn="ctr">
              <a:spcBef>
                <a:spcPts val="0"/>
              </a:spcBef>
              <a:spcAft>
                <a:spcPts val="0"/>
              </a:spcAft>
            </a:pPr>
            <a:r>
              <a:rPr lang="en-US" sz="2400" dirty="0" smtClean="0">
                <a:solidFill>
                  <a:schemeClr val="tx1"/>
                </a:solidFill>
                <a:effectLst/>
                <a:ea typeface="Calibri"/>
                <a:cs typeface="Times New Roman"/>
              </a:rPr>
              <a:t>15K</a:t>
            </a:r>
            <a:endParaRPr lang="en-US" sz="2400" dirty="0">
              <a:solidFill>
                <a:schemeClr val="tx1"/>
              </a:solidFill>
              <a:effectLst/>
              <a:ea typeface="Calibri"/>
              <a:cs typeface="Times New Roman"/>
            </a:endParaRPr>
          </a:p>
        </p:txBody>
      </p:sp>
      <p:sp>
        <p:nvSpPr>
          <p:cNvPr id="84" name="Rectangle 83"/>
          <p:cNvSpPr>
            <a:spLocks/>
          </p:cNvSpPr>
          <p:nvPr/>
        </p:nvSpPr>
        <p:spPr>
          <a:xfrm>
            <a:off x="26461313" y="19546527"/>
            <a:ext cx="1828800" cy="1371600"/>
          </a:xfrm>
          <a:prstGeom prst="rect">
            <a:avLst/>
          </a:prstGeom>
          <a:solidFill>
            <a:srgbClr val="E6D2C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dirty="0" smtClean="0">
                <a:solidFill>
                  <a:schemeClr val="tx1"/>
                </a:solidFill>
                <a:ea typeface="Calibri"/>
                <a:cs typeface="Times New Roman"/>
              </a:rPr>
              <a:t>10M-15Y</a:t>
            </a:r>
          </a:p>
          <a:p>
            <a:pPr marL="0" marR="0" algn="ctr">
              <a:spcBef>
                <a:spcPts val="0"/>
              </a:spcBef>
              <a:spcAft>
                <a:spcPts val="0"/>
              </a:spcAft>
            </a:pPr>
            <a:r>
              <a:rPr lang="en-US" sz="2400" dirty="0" smtClean="0">
                <a:solidFill>
                  <a:schemeClr val="tx1"/>
                </a:solidFill>
                <a:ea typeface="Calibri"/>
                <a:cs typeface="Times New Roman"/>
              </a:rPr>
              <a:t>10K</a:t>
            </a:r>
            <a:endParaRPr lang="en-US" sz="2400" dirty="0">
              <a:solidFill>
                <a:schemeClr val="tx1"/>
              </a:solidFill>
              <a:effectLst/>
              <a:ea typeface="Calibri"/>
              <a:cs typeface="Times New Roman"/>
            </a:endParaRPr>
          </a:p>
        </p:txBody>
      </p:sp>
      <p:sp>
        <p:nvSpPr>
          <p:cNvPr id="85" name="TextBox 84"/>
          <p:cNvSpPr txBox="1"/>
          <p:nvPr/>
        </p:nvSpPr>
        <p:spPr>
          <a:xfrm>
            <a:off x="22349405" y="18961752"/>
            <a:ext cx="9645746" cy="584775"/>
          </a:xfrm>
          <a:prstGeom prst="rect">
            <a:avLst/>
          </a:prstGeom>
          <a:noFill/>
        </p:spPr>
        <p:txBody>
          <a:bodyPr wrap="square" rtlCol="0">
            <a:spAutoFit/>
          </a:bodyPr>
          <a:lstStyle/>
          <a:p>
            <a:r>
              <a:rPr lang="en-US" sz="3200" b="1" dirty="0" smtClean="0"/>
              <a:t>TERTIARY  COLOR PALETTE</a:t>
            </a:r>
            <a:endParaRPr lang="en-US" sz="3200" b="1" dirty="0"/>
          </a:p>
        </p:txBody>
      </p:sp>
      <p:sp>
        <p:nvSpPr>
          <p:cNvPr id="86" name="Text Box 90"/>
          <p:cNvSpPr txBox="1">
            <a:spLocks noChangeArrowheads="1"/>
          </p:cNvSpPr>
          <p:nvPr/>
        </p:nvSpPr>
        <p:spPr bwMode="auto">
          <a:xfrm>
            <a:off x="480242" y="12066570"/>
            <a:ext cx="12801600" cy="430887"/>
          </a:xfrm>
          <a:prstGeom prst="rect">
            <a:avLst/>
          </a:prstGeom>
          <a:noFill/>
          <a:ln w="9525">
            <a:noFill/>
            <a:miter lim="800000"/>
            <a:headEnd/>
            <a:tailEnd/>
          </a:ln>
        </p:spPr>
        <p:txBody>
          <a:bodyPr wrap="square" lIns="0" tIns="0" rIns="0" bIns="0">
            <a:spAutoFit/>
          </a:bodyPr>
          <a:lstStyle/>
          <a:p>
            <a:pPr defTabSz="3135313">
              <a:spcBef>
                <a:spcPct val="50000"/>
              </a:spcBef>
            </a:pPr>
            <a:r>
              <a:rPr lang="en-US" sz="2800" dirty="0" smtClean="0">
                <a:latin typeface="Calibri" pitchFamily="34" charset="0"/>
                <a:cs typeface="Calibri" pitchFamily="34" charset="0"/>
              </a:rPr>
              <a:t>Smart Art is a great way to visualize data and/or processes</a:t>
            </a:r>
            <a:endParaRPr lang="en-US" sz="2800" dirty="0">
              <a:latin typeface="Calibri" pitchFamily="34" charset="0"/>
              <a:cs typeface="Calibri" pitchFamily="34" charset="0"/>
            </a:endParaRPr>
          </a:p>
        </p:txBody>
      </p:sp>
      <p:graphicFrame>
        <p:nvGraphicFramePr>
          <p:cNvPr id="6" name="Diagram 5"/>
          <p:cNvGraphicFramePr/>
          <p:nvPr>
            <p:extLst>
              <p:ext uri="{D42A27DB-BD31-4B8C-83A1-F6EECF244321}">
                <p14:modId xmlns:p14="http://schemas.microsoft.com/office/powerpoint/2010/main" val="3846458995"/>
              </p:ext>
            </p:extLst>
          </p:nvPr>
        </p:nvGraphicFramePr>
        <p:xfrm>
          <a:off x="795491" y="9594385"/>
          <a:ext cx="12331032" cy="893021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Default Design">
  <a:themeElements>
    <a:clrScheme name="2016 Library Handout">
      <a:dk1>
        <a:srgbClr val="003366"/>
      </a:dk1>
      <a:lt1>
        <a:sysClr val="window" lastClr="FFFFFF"/>
      </a:lt1>
      <a:dk2>
        <a:srgbClr val="212745"/>
      </a:dk2>
      <a:lt2>
        <a:srgbClr val="D1E7F2"/>
      </a:lt2>
      <a:accent1>
        <a:srgbClr val="C3260C"/>
      </a:accent1>
      <a:accent2>
        <a:srgbClr val="EFD463"/>
      </a:accent2>
      <a:accent3>
        <a:srgbClr val="34AC8B"/>
      </a:accent3>
      <a:accent4>
        <a:srgbClr val="B184D6"/>
      </a:accent4>
      <a:accent5>
        <a:srgbClr val="D85C00"/>
      </a:accent5>
      <a:accent6>
        <a:srgbClr val="F14124"/>
      </a:accent6>
      <a:hlink>
        <a:srgbClr val="00B0F0"/>
      </a:hlink>
      <a:folHlink>
        <a:srgbClr val="82190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2092</TotalTime>
  <Words>599</Words>
  <Application>Microsoft Office PowerPoint</Application>
  <PresentationFormat>Custom</PresentationFormat>
  <Paragraphs>123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Texas Woman's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UTHealth SON</dc:creator>
  <cp:lastModifiedBy>Jane Scott</cp:lastModifiedBy>
  <cp:revision>87</cp:revision>
  <cp:lastPrinted>2018-05-07T21:34:15Z</cp:lastPrinted>
  <dcterms:created xsi:type="dcterms:W3CDTF">2002-12-20T21:18:36Z</dcterms:created>
  <dcterms:modified xsi:type="dcterms:W3CDTF">2018-05-07T22:01:26Z</dcterms:modified>
</cp:coreProperties>
</file>