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1" r:id="rId3"/>
    <p:sldId id="262" r:id="rId4"/>
    <p:sldId id="263" r:id="rId5"/>
    <p:sldId id="266" r:id="rId6"/>
    <p:sldId id="267" r:id="rId7"/>
    <p:sldId id="264" r:id="rId8"/>
    <p:sldId id="268" r:id="rId9"/>
    <p:sldId id="272" r:id="rId10"/>
    <p:sldId id="265" r:id="rId11"/>
    <p:sldId id="274" r:id="rId12"/>
    <p:sldId id="273" r:id="rId13"/>
    <p:sldId id="271" r:id="rId14"/>
  </p:sldIdLst>
  <p:sldSz cx="12192000" cy="6858000"/>
  <p:notesSz cx="7010400" cy="9296400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2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0614BC-BED2-834F-BFB9-0659D96117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46585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5AD66-7277-7143-8B8E-D8E6F3A93D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defTabSz="46585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3B1481-D92F-8342-977C-847EA7357FBE}" type="datetimeFigureOut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171F7-1AC6-384C-9162-3D256B1B4B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46585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EE4CA-DFCA-B747-A569-1B1CAC6EF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defTabSz="46585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1EB5D-2B91-D847-9332-C8B09D6C0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1C7425-E014-414F-90C3-79BD9E402C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46585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343D16-D797-F54A-A8F9-B8F2AE4EF1A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defTabSz="46585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357A1F-1A93-6948-A931-B937594E9852}" type="datetimeFigureOut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0DA0A4-BEA2-AE4C-8AAE-65FBE7ED25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B02E51-25C8-9A4F-A284-77F99CC92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F8A54-C0CC-7849-89D5-2D6F805FA5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46585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E4BB7-BF58-3D4C-988C-FA1F42855C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defTabSz="46585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F16436-F628-FC42-BD56-AB3C63A87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1" algn="l" defTabSz="4571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1" algn="l" defTabSz="4571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2" algn="l" defTabSz="4571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3" algn="l" defTabSz="4571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57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0029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9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411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99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752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75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686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571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69B6285-B99C-A342-A610-CC3349E32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4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64270" fontAlgn="base">
              <a:spcBef>
                <a:spcPct val="0"/>
              </a:spcBef>
              <a:spcAft>
                <a:spcPct val="0"/>
              </a:spcAft>
            </a:pPr>
            <a:fld id="{CF188833-8C5C-FE4C-AFCC-54A76BDBC536}" type="slidenum">
              <a:rPr lang="en-US" altLang="en-US" smtClean="0"/>
              <a:pPr defTabSz="46427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7A42D0-87BB-D344-91C8-0DC2DEE3D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24140F-EBC5-3E42-B1D9-3843EA1FD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43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AE36E-F10E-8C40-8728-BCBD187A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FA543-2C95-AE41-BA01-2B7AAA12E4F4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FE7F9-A89D-F249-B7B0-09BBB16C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4B311-823E-704E-8544-112A5371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E583C-6C64-6441-8A44-575312666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9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6CE6-5A6A-8E46-A3DC-855635BF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027B7-3902-7742-B131-258E88DD06CA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4DC15-2B09-BD4F-8348-F2611A52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036F6-6B78-984E-B6D6-0E07D3CD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93AA5-8BD4-8E4E-A587-C5CC2475B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C82BE-27EC-5448-9ED3-71EE6A4C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F7CA-1E87-2944-8EA3-7BF34BE413B0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8FB3C-CC38-F849-BC7D-BBDC7153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214A9-ECAC-4042-A037-08AD87B3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06240-8A63-F842-9FC2-516746403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DB963-F8C6-7444-84B7-29E30304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E315-92D6-E54C-BDCE-0C7D13449B5C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4C6A0-9F5F-4844-BDCF-12E6E2DB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8FFF8-8A92-5D40-A577-20866A70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700A5-275C-D948-8393-3CBC82150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D8AAB-D519-C04B-9514-C8FB7659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94FF-BF45-3342-84F8-034AF2C94E33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67B38-E57F-5043-B079-A5088B52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8E007-9454-AD4E-9ADC-9E944B2B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D57A-CA41-C542-BADD-CF342B60B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3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70AF1A-6C1E-D848-BF57-E78F5C88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2B66-5EBF-6F4E-842D-CB84581EBDCA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6843D0-CC43-CE4C-AE92-970EFC95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D307B3-E49F-1347-B09C-54122A34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B681-497B-5B46-9D44-F213D6C6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5"/>
            <a:ext cx="53869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1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2" indent="0">
              <a:buNone/>
              <a:defRPr sz="1600" b="1"/>
            </a:lvl5pPr>
            <a:lvl6pPr marL="2285851" indent="0">
              <a:buNone/>
              <a:defRPr sz="1600" b="1"/>
            </a:lvl6pPr>
            <a:lvl7pPr marL="2743021" indent="0">
              <a:buNone/>
              <a:defRPr sz="1600" b="1"/>
            </a:lvl7pPr>
            <a:lvl8pPr marL="3200192" indent="0">
              <a:buNone/>
              <a:defRPr sz="1600" b="1"/>
            </a:lvl8pPr>
            <a:lvl9pPr marL="365736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4"/>
            <a:ext cx="53869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1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2" indent="0">
              <a:buNone/>
              <a:defRPr sz="1600" b="1"/>
            </a:lvl5pPr>
            <a:lvl6pPr marL="2285851" indent="0">
              <a:buNone/>
              <a:defRPr sz="1600" b="1"/>
            </a:lvl6pPr>
            <a:lvl7pPr marL="2743021" indent="0">
              <a:buNone/>
              <a:defRPr sz="1600" b="1"/>
            </a:lvl7pPr>
            <a:lvl8pPr marL="3200192" indent="0">
              <a:buNone/>
              <a:defRPr sz="1600" b="1"/>
            </a:lvl8pPr>
            <a:lvl9pPr marL="365736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B33533-FC52-534A-B234-E7484065E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D859A-6B20-1045-BF57-E7CE48ACA881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6D79FF-C853-174D-BB28-3CED6F82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06AA499-D30A-4E43-9DDE-1C44B9EC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67C2-DFA0-DD44-BA31-4A5681D7F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4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6C59BF-3E07-DD4C-AD4B-2F206946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77F4-D85B-594A-8C18-19A6F8F08E20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D52E87-DB9D-F54F-B046-F3A14E97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737BCBB-89B7-924B-A13B-FFAAE00F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55C07-0AB2-E742-ABF1-23C497A8A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E6AF93F-B8B2-E14D-92FC-48EE2655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8271-1B61-1143-8E6F-4BED7E523066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D9612D-1BA4-3F48-9937-633505B66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331A89-0487-634B-B991-12ECC657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BC91-C0A8-2F48-894A-53D55A675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2"/>
            <a:ext cx="4011084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1" indent="0">
              <a:buNone/>
              <a:defRPr sz="1000"/>
            </a:lvl3pPr>
            <a:lvl4pPr marL="1371512" indent="0">
              <a:buNone/>
              <a:defRPr sz="900"/>
            </a:lvl4pPr>
            <a:lvl5pPr marL="1828682" indent="0">
              <a:buNone/>
              <a:defRPr sz="900"/>
            </a:lvl5pPr>
            <a:lvl6pPr marL="2285851" indent="0">
              <a:buNone/>
              <a:defRPr sz="900"/>
            </a:lvl6pPr>
            <a:lvl7pPr marL="2743021" indent="0">
              <a:buNone/>
              <a:defRPr sz="900"/>
            </a:lvl7pPr>
            <a:lvl8pPr marL="3200192" indent="0">
              <a:buNone/>
              <a:defRPr sz="900"/>
            </a:lvl8pPr>
            <a:lvl9pPr marL="365736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EC92CA-51AC-6840-AE39-A7F14512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4089-C270-8940-9C27-941DC9C143A0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61DC05-9403-4347-BCB0-6DE45D47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D979C2-1207-F54D-8AB7-1DFACA77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34DE-15D3-BE49-99B7-83DACC9AB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4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1" indent="0">
              <a:buNone/>
              <a:defRPr sz="2400"/>
            </a:lvl3pPr>
            <a:lvl4pPr marL="1371512" indent="0">
              <a:buNone/>
              <a:defRPr sz="2000"/>
            </a:lvl4pPr>
            <a:lvl5pPr marL="1828682" indent="0">
              <a:buNone/>
              <a:defRPr sz="2000"/>
            </a:lvl5pPr>
            <a:lvl6pPr marL="2285851" indent="0">
              <a:buNone/>
              <a:defRPr sz="2000"/>
            </a:lvl6pPr>
            <a:lvl7pPr marL="2743021" indent="0">
              <a:buNone/>
              <a:defRPr sz="2000"/>
            </a:lvl7pPr>
            <a:lvl8pPr marL="3200192" indent="0">
              <a:buNone/>
              <a:defRPr sz="2000"/>
            </a:lvl8pPr>
            <a:lvl9pPr marL="365736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1" indent="0">
              <a:buNone/>
              <a:defRPr sz="1000"/>
            </a:lvl3pPr>
            <a:lvl4pPr marL="1371512" indent="0">
              <a:buNone/>
              <a:defRPr sz="900"/>
            </a:lvl4pPr>
            <a:lvl5pPr marL="1828682" indent="0">
              <a:buNone/>
              <a:defRPr sz="900"/>
            </a:lvl5pPr>
            <a:lvl6pPr marL="2285851" indent="0">
              <a:buNone/>
              <a:defRPr sz="900"/>
            </a:lvl6pPr>
            <a:lvl7pPr marL="2743021" indent="0">
              <a:buNone/>
              <a:defRPr sz="900"/>
            </a:lvl7pPr>
            <a:lvl8pPr marL="3200192" indent="0">
              <a:buNone/>
              <a:defRPr sz="900"/>
            </a:lvl8pPr>
            <a:lvl9pPr marL="365736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B362DA-CF8E-2C44-9039-D6F2355C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2092-3938-4043-835A-4C31526CA304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F7EBBD-E2E0-EB45-950A-84FC0678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922ED-132B-3E4C-BEC2-DCB376A9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EDDD7-A871-3948-B2F2-0784FEB18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F45D6FD-C7D7-5E41-B9AF-876C5FE0F5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68ED2A4-60CB-9B4B-A5D2-88F20A68EF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920A3-D7F0-054D-A16F-AB7CE17DB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17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FF1E52-A487-E04E-8AE6-54DBC20EEFC7}" type="datetime1">
              <a:rPr lang="en-US"/>
              <a:pPr>
                <a:defRPr/>
              </a:pPr>
              <a:t>07/20/2022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4F2A2-E7BC-9C4B-994C-5DDBFFD54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17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8E03E-113D-1F45-9BA5-90424B43C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17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8C518B-CC05-5844-9092-39340E75E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56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4556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56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7" indent="-228586" algn="l" defTabSz="45717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8" indent="-228586" algn="l" defTabSz="45717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78" indent="-228586" algn="l" defTabSz="45717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47" indent="-228586" algn="l" defTabSz="45717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1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2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1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1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2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3" algn="l" defTabSz="4571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NewLogo.png">
            <a:extLst>
              <a:ext uri="{FF2B5EF4-FFF2-40B4-BE49-F238E27FC236}">
                <a16:creationId xmlns:a16="http://schemas.microsoft.com/office/drawing/2014/main" id="{0A9B08E7-B810-2940-84DA-918653A80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727200"/>
            <a:ext cx="33909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DB473-B851-5C4B-8DFF-B22D9A0679FD}"/>
              </a:ext>
            </a:extLst>
          </p:cNvPr>
          <p:cNvCxnSpPr/>
          <p:nvPr/>
        </p:nvCxnSpPr>
        <p:spPr>
          <a:xfrm>
            <a:off x="1304925" y="3244850"/>
            <a:ext cx="10887075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id="{09FE843D-65EC-5945-81B1-A6AF92C04CBA}"/>
              </a:ext>
            </a:extLst>
          </p:cNvPr>
          <p:cNvSpPr txBox="1">
            <a:spLocks/>
          </p:cNvSpPr>
          <p:nvPr/>
        </p:nvSpPr>
        <p:spPr>
          <a:xfrm>
            <a:off x="1184274" y="3314700"/>
            <a:ext cx="6655711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Helvetica Light"/>
                <a:cs typeface="Helvetica Light"/>
              </a:rPr>
              <a:t>Care Coordination Referrals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Helvetica Light"/>
                <a:cs typeface="Helvetica Light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77" y="1043988"/>
            <a:ext cx="7664450" cy="3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Placing an order for Equipment </a:t>
            </a: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3" y="1415733"/>
            <a:ext cx="5574261" cy="52881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8818" y="717291"/>
            <a:ext cx="5084505" cy="353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39339" y="968214"/>
            <a:ext cx="5011324" cy="5944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Durable Medical Equipment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Orders must include: “</a:t>
            </a:r>
            <a:r>
              <a:rPr lang="en-US" sz="1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rolling walker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rollator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wheelchair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 bed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1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length of need &amp; related diagnosis.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in 1 commode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 needs to be physically incapable of utilizing regular toilet </a:t>
            </a:r>
            <a:r>
              <a:rPr lang="en-US" sz="1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for insurance to cover. 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 be confined to a single room; confined to 1 level of the home environment and there is no toilet; or confined to the home and there are no toilet facilities in the home. 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Home Oxygen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Please order RT Walking Oximetry test to determine medical necessity for home oxygen.  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 must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desat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88% or less on Room Air to qualify.  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Sats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must be within 48 hours of d/c.  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 must include: diagnosis, rate, frequency, delivery method &amp; duration, portable tanks &amp; concentrator.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7063" lvl="1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““Home oxygen at 2 LPM via nasal cannula continuous with portability for (include diagnosis)””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Shower Chairs</a:t>
            </a:r>
            <a:r>
              <a:rPr lang="en-US" sz="10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related </a:t>
            </a: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bathroom equipment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not covered by insurance.  A </a:t>
            </a: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3-in-1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commode cannot to be used strictly as a shower chair replacement.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Wheelchair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it must be documented that patient can’t ambulate with walker or cane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Wound </a:t>
            </a:r>
            <a:r>
              <a:rPr lang="en-US" sz="10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Vac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Order must state, “home wound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vac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Vac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placed in surgery, please write wound measurements, in the OP report, as it is essential documentation for the process.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ensure WOCN has seen patient in order for s/he to input required measurements.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 application &amp; supporting documentation have been submitted, insurance approval can take hours.</a:t>
            </a:r>
          </a:p>
          <a:p>
            <a:pPr marL="6286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Residents cannot sign wound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vac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orders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Rolling Walker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patient must have a mobility limitation that significantly impairs his/her ability to participate in 1 or more mobility related ADLs in the home; the patient is safely able to use the walker; and the mobility deficit can be sufficiently resolved with the walker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Heavy Duty Walker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:  patient meets standard criteria for a rolling walker and weigh   	more then </a:t>
            </a:r>
            <a:r>
              <a:rPr lang="en-US" sz="1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300lbs.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95320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Trach and Laryngectomy supplies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6129" y="1600200"/>
            <a:ext cx="4919741" cy="45259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700A5-275C-D948-8393-3CBC82150B4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20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>
            <a:extLst>
              <a:ext uri="{FF2B5EF4-FFF2-40B4-BE49-F238E27FC236}">
                <a16:creationId xmlns:a16="http://schemas.microsoft.com/office/drawing/2014/main" id="{F8D84E59-85FB-414B-B4FB-6E60910CA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1534602"/>
            <a:ext cx="10649847" cy="491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US" altLang="en-US" sz="1200" dirty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7" y="1154048"/>
            <a:ext cx="8200845" cy="3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Price checks:</a:t>
            </a:r>
            <a:endParaRPr lang="en-US" altLang="en-US" sz="1050" b="1" dirty="0">
              <a:solidFill>
                <a:srgbClr val="004278"/>
              </a:solidFill>
              <a:latin typeface="Helvetica" pitchFamily="2" charset="0"/>
              <a:ea typeface="Helvetica" pitchFamily="2" charset="0"/>
              <a:cs typeface="Helvetica" pitchFamily="2" charset="0"/>
            </a:endParaRP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87412" y="1534602"/>
            <a:ext cx="9608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Medications that need to be reviewed for prior </a:t>
            </a:r>
            <a:r>
              <a:rPr lang="en-US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auth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or cost </a:t>
            </a:r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MUST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be sent to a pharmacy before Care Coordination can review. </a:t>
            </a:r>
          </a:p>
          <a:p>
            <a:pPr marL="741363" lvl="1" indent="-285750">
              <a:buFont typeface="Wingdings" panose="05000000000000000000" pitchFamily="2" charset="2"/>
              <a:buChar char="Ø"/>
            </a:pP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CUH pharmacy is preferred. </a:t>
            </a:r>
          </a:p>
          <a:p>
            <a:pPr marL="741363" lvl="1" indent="-285750">
              <a:buFont typeface="Wingdings" panose="05000000000000000000" pitchFamily="2" charset="2"/>
              <a:buChar char="Ø"/>
            </a:pP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send an order or Secure chat after the medication has been ordered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Medical Supplies </a:t>
            </a:r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MUST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have a detailed Care Coordination order. This will be sent to vendor who will run the insurance. This is usually not a same day process</a:t>
            </a:r>
          </a:p>
        </p:txBody>
      </p:sp>
    </p:spTree>
    <p:extLst>
      <p:ext uri="{BB962C8B-B14F-4D97-AF65-F5344CB8AC3E}">
        <p14:creationId xmlns:p14="http://schemas.microsoft.com/office/powerpoint/2010/main" val="2104395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>
            <a:extLst>
              <a:ext uri="{FF2B5EF4-FFF2-40B4-BE49-F238E27FC236}">
                <a16:creationId xmlns:a16="http://schemas.microsoft.com/office/drawing/2014/main" id="{F8D84E59-85FB-414B-B4FB-6E60910CA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1534602"/>
            <a:ext cx="10649847" cy="491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US" altLang="en-US" sz="1200" dirty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7" y="1154048"/>
            <a:ext cx="8200845" cy="3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Other Notes:</a:t>
            </a:r>
            <a:endParaRPr lang="en-US" altLang="en-US" sz="1050" b="1" dirty="0">
              <a:solidFill>
                <a:srgbClr val="004278"/>
              </a:solidFill>
              <a:latin typeface="Helvetica" pitchFamily="2" charset="0"/>
              <a:ea typeface="Helvetica" pitchFamily="2" charset="0"/>
              <a:cs typeface="Helvetica" pitchFamily="2" charset="0"/>
            </a:endParaRP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87412" y="1534602"/>
            <a:ext cx="9608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="1" dirty="0" smtClean="0"/>
              <a:t>Please contact </a:t>
            </a:r>
            <a:r>
              <a:rPr lang="en-US" b="1" dirty="0"/>
              <a:t>your Care Coordinator daily to run the </a:t>
            </a:r>
            <a:r>
              <a:rPr lang="en-US" b="1" dirty="0" smtClean="0"/>
              <a:t>patient list</a:t>
            </a:r>
            <a:r>
              <a:rPr lang="en-US" b="1" dirty="0"/>
              <a:t>. Secure chat, telephone, or in-person visits are all acceptable.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For Substance Abuse consults, patient will be provided a list of resources only.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Sitters must be discontinued for 24hrs prior to admission to facilities. </a:t>
            </a:r>
          </a:p>
          <a:p>
            <a:pPr marL="627063" lvl="1" indent="-171450">
              <a:buFont typeface="Wingdings" panose="05000000000000000000" pitchFamily="2" charset="2"/>
              <a:buChar char="Ø"/>
            </a:pPr>
            <a:r>
              <a:rPr lang="en-US" dirty="0"/>
              <a:t>Please follow up with RN for necessity of sitter and when sitter is to be removed. </a:t>
            </a:r>
          </a:p>
          <a:p>
            <a:pPr marL="627063" lvl="1" indent="-171450">
              <a:buFont typeface="Wingdings" panose="05000000000000000000" pitchFamily="2" charset="2"/>
              <a:buChar char="Ø"/>
            </a:pPr>
            <a:r>
              <a:rPr lang="en-US" dirty="0"/>
              <a:t>“Close Observation” outside the patient’s room is considered the same as a sitter</a:t>
            </a:r>
            <a:r>
              <a:rPr lang="en-US" dirty="0" smtClean="0"/>
              <a:t>.  Please avoid ordering this. 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Please place separate orders for different categories of referrals</a:t>
            </a:r>
          </a:p>
          <a:p>
            <a:pPr marL="627063" lvl="1" indent="-171450">
              <a:buFont typeface="Wingdings" panose="05000000000000000000" pitchFamily="2" charset="2"/>
              <a:buChar char="Ø"/>
            </a:pPr>
            <a:r>
              <a:rPr lang="en-US" dirty="0"/>
              <a:t>Example: DME, Home </a:t>
            </a:r>
            <a:r>
              <a:rPr lang="en-US" dirty="0" err="1"/>
              <a:t>Abx</a:t>
            </a:r>
            <a:r>
              <a:rPr lang="en-US" dirty="0"/>
              <a:t>, Tube feeding, Home Health, and Placement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Outpatient Therapy </a:t>
            </a:r>
            <a:r>
              <a:rPr lang="en-US" dirty="0" smtClean="0"/>
              <a:t>- patient </a:t>
            </a:r>
            <a:r>
              <a:rPr lang="en-US" dirty="0"/>
              <a:t>will need a paper script to take to their chosen facility or an internal </a:t>
            </a:r>
            <a:r>
              <a:rPr lang="en-US" dirty="0" smtClean="0"/>
              <a:t>referral, </a:t>
            </a:r>
            <a:r>
              <a:rPr lang="en-US" dirty="0"/>
              <a:t>if UTSW is to be used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0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>
            <a:extLst>
              <a:ext uri="{FF2B5EF4-FFF2-40B4-BE49-F238E27FC236}">
                <a16:creationId xmlns:a16="http://schemas.microsoft.com/office/drawing/2014/main" id="{F8D84E59-85FB-414B-B4FB-6E60910CA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1534602"/>
            <a:ext cx="10649847" cy="491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US" altLang="en-US" sz="1200" dirty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023" y="1874412"/>
            <a:ext cx="7664450" cy="3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 smtClean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Care Coordinator Responsibilities</a:t>
            </a: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:</a:t>
            </a: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55716" y="2384594"/>
            <a:ext cx="105949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Assist with patient choice and placement in post-acute care facilities. (SNF</a:t>
            </a:r>
            <a:r>
              <a:rPr lang="en-US" sz="1600" dirty="0"/>
              <a:t>, LTACH, Inpatient Hospice, Inpatient Psych, &amp; IPR</a:t>
            </a:r>
            <a:r>
              <a:rPr lang="en-US" sz="1600" dirty="0" smtClean="0"/>
              <a:t>). We work closely to ensure insurance coverage and that facilities are in-network with the pt.'s insurance provider.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Ensure that the patient has prescribed </a:t>
            </a:r>
            <a:r>
              <a:rPr lang="en-US" sz="1600" dirty="0"/>
              <a:t>home supplies and </a:t>
            </a:r>
            <a:r>
              <a:rPr lang="en-US" sz="1600" dirty="0" smtClean="0"/>
              <a:t>equipment, prior to discharge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Assist patients with choice and place referrals </a:t>
            </a:r>
            <a:r>
              <a:rPr lang="en-US" sz="1600" dirty="0"/>
              <a:t>for Home Health and </a:t>
            </a:r>
            <a:r>
              <a:rPr lang="en-US" sz="1600" dirty="0" smtClean="0"/>
              <a:t>Hospice care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Arrange home IV </a:t>
            </a:r>
            <a:r>
              <a:rPr lang="en-US" sz="1600" dirty="0"/>
              <a:t>Antibiotics/Infusions, Tube Feeding, </a:t>
            </a:r>
            <a:r>
              <a:rPr lang="en-US" sz="1600" dirty="0" smtClean="0"/>
              <a:t>TPN.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Prior-authorizations for home </a:t>
            </a:r>
            <a:r>
              <a:rPr lang="en-US" sz="1600" dirty="0" smtClean="0"/>
              <a:t>medications, if needed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Suggest cost reduction programs for discharge medications (</a:t>
            </a:r>
            <a:r>
              <a:rPr lang="en-US" sz="1600" dirty="0" err="1"/>
              <a:t>GoodRx</a:t>
            </a:r>
            <a:r>
              <a:rPr lang="en-US" sz="1600" dirty="0"/>
              <a:t>, prescription discount cards, </a:t>
            </a:r>
            <a:r>
              <a:rPr lang="en-US" sz="1600" dirty="0" smtClean="0"/>
              <a:t>etc.)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Place referral for Cardiac/Pulmonary </a:t>
            </a:r>
            <a:r>
              <a:rPr lang="en-US" sz="1600" dirty="0"/>
              <a:t>Rehab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Place referral for Neuro </a:t>
            </a:r>
            <a:r>
              <a:rPr lang="en-US" sz="1600" dirty="0"/>
              <a:t>Rehab and Day Neuro Rehab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Assist with setting up transportation </a:t>
            </a:r>
            <a:r>
              <a:rPr lang="en-US" sz="1600" dirty="0" smtClean="0"/>
              <a:t>(wheelchair van and ground non-emergent ambulance) to </a:t>
            </a:r>
            <a:r>
              <a:rPr lang="en-US" sz="1600" dirty="0"/>
              <a:t>discharge </a:t>
            </a:r>
            <a:r>
              <a:rPr lang="en-US" sz="1600" dirty="0" smtClean="0"/>
              <a:t>location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310938" y="4755192"/>
            <a:ext cx="75230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i="1" dirty="0" smtClean="0"/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Care </a:t>
            </a:r>
            <a:r>
              <a:rPr lang="en-US" i="1" dirty="0"/>
              <a:t>Coordination referrals </a:t>
            </a:r>
            <a:r>
              <a:rPr lang="en-US" i="1" dirty="0" smtClean="0"/>
              <a:t>will </a:t>
            </a:r>
            <a:r>
              <a:rPr lang="en-US" i="1" dirty="0"/>
              <a:t>be </a:t>
            </a:r>
            <a:r>
              <a:rPr lang="en-US" b="1" i="1" dirty="0">
                <a:solidFill>
                  <a:srgbClr val="FF0000"/>
                </a:solidFill>
              </a:rPr>
              <a:t>addressed </a:t>
            </a:r>
            <a:r>
              <a:rPr lang="en-US" b="1" i="1" dirty="0" smtClean="0">
                <a:solidFill>
                  <a:srgbClr val="FF0000"/>
                </a:solidFill>
              </a:rPr>
              <a:t>as soon as possible.</a:t>
            </a:r>
            <a:r>
              <a:rPr lang="en-US" i="1" dirty="0" smtClean="0"/>
              <a:t> </a:t>
            </a:r>
            <a:endParaRPr lang="en-US" i="1" dirty="0"/>
          </a:p>
          <a:p>
            <a:pPr algn="ctr"/>
            <a:r>
              <a:rPr lang="en-US" i="1" dirty="0"/>
              <a:t>We will make every effort to </a:t>
            </a:r>
            <a:r>
              <a:rPr lang="en-US" i="1" dirty="0" smtClean="0"/>
              <a:t>complete </a:t>
            </a:r>
            <a:r>
              <a:rPr lang="en-US" i="1" dirty="0"/>
              <a:t>orders same day. </a:t>
            </a:r>
            <a:r>
              <a:rPr lang="en-US" i="1" dirty="0" smtClean="0"/>
              <a:t>We have limited coverage on weekends 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>
            <a:extLst>
              <a:ext uri="{FF2B5EF4-FFF2-40B4-BE49-F238E27FC236}">
                <a16:creationId xmlns:a16="http://schemas.microsoft.com/office/drawing/2014/main" id="{F8D84E59-85FB-414B-B4FB-6E60910CA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1878013"/>
            <a:ext cx="107632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US" altLang="en-US" sz="1200" dirty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9" y="1878013"/>
            <a:ext cx="7664450" cy="310909"/>
          </a:xfrm>
          <a:prstGeom prst="rect">
            <a:avLst/>
          </a:prstGeom>
          <a:noFill/>
          <a:ln>
            <a:noFill/>
          </a:ln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Things we </a:t>
            </a:r>
            <a:r>
              <a:rPr lang="en-US" altLang="en-US" sz="1400" b="1" dirty="0" smtClean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can provide some assistance with:  </a:t>
            </a:r>
            <a:endParaRPr lang="en-US" altLang="en-US" sz="1400" b="1" dirty="0">
              <a:solidFill>
                <a:srgbClr val="004278"/>
              </a:solidFill>
              <a:latin typeface="Helvetica" pitchFamily="2" charset="0"/>
              <a:ea typeface="Helvetica" pitchFamily="2" charset="0"/>
              <a:cs typeface="Helvetica" pitchFamily="2" charset="0"/>
            </a:endParaRP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41621" y="2329732"/>
            <a:ext cx="97403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</a:t>
            </a:r>
            <a:r>
              <a:rPr lang="en-US" dirty="0" smtClean="0"/>
              <a:t>nstructions </a:t>
            </a:r>
            <a:r>
              <a:rPr lang="en-US" dirty="0"/>
              <a:t>on how to place care coordinators orders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G</a:t>
            </a:r>
            <a:r>
              <a:rPr lang="en-US" dirty="0" smtClean="0"/>
              <a:t>uidelines </a:t>
            </a:r>
            <a:r>
              <a:rPr lang="en-US" dirty="0"/>
              <a:t>for social programs including but not limited to:  Medicaid, disability, food stamps, WIC, housing assistance,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Insurance </a:t>
            </a:r>
            <a:r>
              <a:rPr lang="en-US" dirty="0" smtClean="0"/>
              <a:t>assistance-we can provide some information but this is typically handled through Financial Services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Financial guidance for hospital bills and </a:t>
            </a:r>
            <a:r>
              <a:rPr lang="en-US" dirty="0" smtClean="0"/>
              <a:t>fees - typically handled through Financial Services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Information about how </a:t>
            </a:r>
            <a:r>
              <a:rPr lang="en-US" dirty="0"/>
              <a:t>to replace existing DME </a:t>
            </a:r>
            <a:r>
              <a:rPr lang="en-US" dirty="0" smtClean="0"/>
              <a:t>– complicated process and may not be covered by insurance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Information and referrals </a:t>
            </a:r>
            <a:r>
              <a:rPr lang="en-US" dirty="0"/>
              <a:t>to Inpatient Substance Abuse programs </a:t>
            </a:r>
            <a:r>
              <a:rPr lang="en-US" dirty="0" smtClean="0"/>
              <a:t>– facilities require it be </a:t>
            </a:r>
            <a:r>
              <a:rPr lang="en-US" dirty="0" err="1" smtClean="0"/>
              <a:t>pt</a:t>
            </a:r>
            <a:r>
              <a:rPr lang="en-US" dirty="0" smtClean="0"/>
              <a:t> initiated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Information and assistance with arranging </a:t>
            </a:r>
            <a:r>
              <a:rPr lang="en-US" dirty="0"/>
              <a:t>private duty nursing (nurses/sitters/24hr aides</a:t>
            </a:r>
            <a:r>
              <a:rPr lang="en-US" dirty="0" smtClean="0"/>
              <a:t>). This is not covered by insurance and is private pay only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Information and assistance with placing </a:t>
            </a:r>
            <a:r>
              <a:rPr lang="en-US" dirty="0"/>
              <a:t>patients in </a:t>
            </a:r>
            <a:r>
              <a:rPr lang="en-US" dirty="0" smtClean="0"/>
              <a:t>memory </a:t>
            </a:r>
            <a:r>
              <a:rPr lang="en-US" dirty="0"/>
              <a:t>care, assisted living, etc</a:t>
            </a:r>
            <a:r>
              <a:rPr lang="en-US" dirty="0" smtClean="0"/>
              <a:t>.  These are not covered </a:t>
            </a:r>
            <a:r>
              <a:rPr lang="en-US" dirty="0"/>
              <a:t>by insurance </a:t>
            </a:r>
            <a:r>
              <a:rPr lang="en-US" dirty="0" smtClean="0"/>
              <a:t>and are private </a:t>
            </a:r>
            <a:r>
              <a:rPr lang="en-US" dirty="0"/>
              <a:t>pay </a:t>
            </a:r>
            <a:r>
              <a:rPr lang="en-US" dirty="0" smtClean="0"/>
              <a:t>only.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0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1055688"/>
            <a:ext cx="7801596" cy="60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Placing an order for placement: </a:t>
            </a:r>
            <a:r>
              <a:rPr lang="en-US" altLang="en-US" sz="1200" i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Please use buttons. There may be hard stops you will need to complete!</a:t>
            </a:r>
            <a:endParaRPr lang="en-US" altLang="en-US" sz="1200" i="1" dirty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altLang="en-US" sz="1200" b="1" dirty="0">
              <a:solidFill>
                <a:srgbClr val="004278"/>
              </a:solidFill>
              <a:latin typeface="Helvetica" pitchFamily="2" charset="0"/>
              <a:ea typeface="Helvetica" pitchFamily="2" charset="0"/>
              <a:cs typeface="Helvetica" pitchFamily="2" charset="0"/>
            </a:endParaRP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413" y="1385888"/>
            <a:ext cx="6198558" cy="54007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91346" y="1385888"/>
            <a:ext cx="4134678" cy="5374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Placement:</a:t>
            </a:r>
            <a:r>
              <a:rPr lang="en-US" dirty="0">
                <a:solidFill>
                  <a:srgbClr val="7030A0"/>
                </a:solidFill>
              </a:rPr>
              <a:t>  </a:t>
            </a:r>
            <a:r>
              <a:rPr lang="en-US" dirty="0"/>
              <a:t>Select type of placement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If patient needs placement at SNF or IPR please order IP </a:t>
            </a:r>
            <a:r>
              <a:rPr lang="en-US" dirty="0" err="1"/>
              <a:t>Eval</a:t>
            </a:r>
            <a:r>
              <a:rPr lang="en-US" dirty="0"/>
              <a:t> and Treat for PT and OT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PM&amp;R must be consulted for consideration by Zale Rehab, in addition to a Care Coordination Referral order. A referral to Zale </a:t>
            </a:r>
            <a:r>
              <a:rPr lang="en-US" b="1" dirty="0"/>
              <a:t>CANNOT </a:t>
            </a:r>
            <a:r>
              <a:rPr lang="en-US" dirty="0"/>
              <a:t>be sent without a PM&amp;R </a:t>
            </a:r>
            <a:r>
              <a:rPr lang="en-US" dirty="0" smtClean="0"/>
              <a:t>note. It </a:t>
            </a:r>
            <a:r>
              <a:rPr lang="en-US" dirty="0"/>
              <a:t>is the responsibility of the provider to order consult, not the care coordinator.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Medicare requires that patient </a:t>
            </a:r>
            <a:r>
              <a:rPr lang="en-US" dirty="0"/>
              <a:t>has choice of facility. This includes IPR and LTACH. </a:t>
            </a:r>
            <a:r>
              <a:rPr lang="en-US" i="1" dirty="0"/>
              <a:t>Please do not tell patient that they will be going to a specific facility. This depends on insurance coverage and therapy notes</a:t>
            </a:r>
            <a:r>
              <a:rPr lang="en-US" i="1" u="sng" dirty="0"/>
              <a:t>. 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>
            <a:extLst>
              <a:ext uri="{FF2B5EF4-FFF2-40B4-BE49-F238E27FC236}">
                <a16:creationId xmlns:a16="http://schemas.microsoft.com/office/drawing/2014/main" id="{F8D84E59-85FB-414B-B4FB-6E60910CA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8" y="1324685"/>
            <a:ext cx="5084320" cy="35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050" i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Please use buttons. There are hard stops you will need to complete!</a:t>
            </a:r>
            <a:endParaRPr lang="en-US" altLang="en-US" sz="1050" i="1" dirty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1076327"/>
            <a:ext cx="7664450" cy="3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Placing an order for Home Health:</a:t>
            </a: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13050" y="1234682"/>
            <a:ext cx="4285753" cy="492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u="sng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Home Health Care:</a:t>
            </a:r>
            <a:r>
              <a:rPr lang="en-US" sz="12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Home Health agencies work specifically off the orders provided.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Orders must include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:  each discipline desired- Skilled Nursing, PT/OT/ST, social work &amp; home aide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 The number pf visits should be limited and renewed, if indicated by PCP.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Nursing or PT must accompany OT and Social Work orders.  Nursing need must accompany a home health aide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Wound care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: Identify the part of body, supplies needed and specific intervention (ok to copy from wound care note)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Labs: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include frequency and 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name of physician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that will be following labs.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PICC, Central line, etc.</a:t>
            </a:r>
            <a:r>
              <a:rPr lang="en-US" sz="12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please include Skilled Nursing for specific line care and weekly maintenance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PCN drain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: please include Skilled Nursing for PCN drain care and maintenance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200" b="1" dirty="0" err="1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PleurX</a:t>
            </a:r>
            <a:r>
              <a:rPr lang="en-US" sz="12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catheter:</a:t>
            </a:r>
            <a:r>
              <a:rPr lang="en-US" sz="12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please include Skilled Nursing for </a:t>
            </a:r>
            <a:r>
              <a:rPr lang="en-US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PleurX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cath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care/maintenance and teaching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Tube Feeds or TPN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please include Skilled Nursing for (TPN or tube feeds) care and maintenance</a:t>
            </a:r>
          </a:p>
          <a:p>
            <a:pPr marL="10858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Examples:  PT/OT treat for debility and deconditioning; Skilled Nursing for vital checks and medication management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0A2E03-7097-4D2A-9299-8D06F32871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5002" y="1838523"/>
            <a:ext cx="5394702" cy="47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3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39" y="955468"/>
            <a:ext cx="7894926" cy="3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6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Placing an order for Hospice: </a:t>
            </a:r>
            <a:r>
              <a:rPr lang="en-US" altLang="en-US" sz="1200" i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Please use buttons. There may be hard stops you will need to complete</a:t>
            </a:r>
            <a:endParaRPr lang="en-US" altLang="en-US" sz="1200" b="1" dirty="0">
              <a:solidFill>
                <a:srgbClr val="004278"/>
              </a:solidFill>
              <a:latin typeface="Helvetica" pitchFamily="2" charset="0"/>
              <a:ea typeface="Helvetica" pitchFamily="2" charset="0"/>
              <a:cs typeface="Helvetica" pitchFamily="2" charset="0"/>
            </a:endParaRP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3" y="1385888"/>
            <a:ext cx="7231529" cy="5266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47652" y="1534602"/>
            <a:ext cx="30347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Hospice order: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Order must state “Home Hospice” “Inpatient Hospice Facility” or “GIP”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Patient must be provided with choice of hospice </a:t>
            </a:r>
            <a:r>
              <a:rPr lang="en-US" dirty="0" smtClean="0"/>
              <a:t>company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GIP Hospice is for patients in need of aggressive symptom management that precludes management in other settings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7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1030288"/>
            <a:ext cx="7664450" cy="3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Placing an order for Hemodialysis: </a:t>
            </a: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413" y="1341197"/>
            <a:ext cx="7041213" cy="54412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97795" y="1503034"/>
            <a:ext cx="3116911" cy="450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u="sng" dirty="0">
                <a:solidFill>
                  <a:srgbClr val="C55A1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Hemodialysis:</a:t>
            </a:r>
            <a:r>
              <a:rPr lang="en-US" sz="1400" dirty="0">
                <a:solidFill>
                  <a:srgbClr val="C55A1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This process traditionally takes 48-72 hours. 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Please order the following labs &amp; X-Ray: 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Hep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C,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Hep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B Surface Antigen,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Hep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B Surface Antibody, &amp;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Hep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B Core Antibody, Chest X-Ray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3 inpatient HD treatments will be needed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If patient is already established with HD center before admission and states they want to change HD center, s/he should address the issue upon return to the dialysis center.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4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unfunded patients may qualify for Medicare funding for dialysis.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345084" y="2219498"/>
            <a:ext cx="3206779" cy="24522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1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77" y="1043988"/>
            <a:ext cx="7664450" cy="3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4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Placing an order for Home IV Antibiotics </a:t>
            </a: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0867" y="717291"/>
            <a:ext cx="5084505" cy="353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80944" y="2998353"/>
            <a:ext cx="5313311" cy="3796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u="sng" dirty="0">
                <a:solidFill>
                  <a:srgbClr val="C55A1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IV Antibiotics Orders:</a:t>
            </a:r>
            <a:r>
              <a:rPr lang="en-US" sz="1400" dirty="0">
                <a:solidFill>
                  <a:srgbClr val="C55A1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This process also applies to home TPN orders. 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Must be ordered within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48 hours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of discharge.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We need a little notice so please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order prior to day of discharge. Patient must be taught by infusion company and medication must be delivered prior to next dose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Must include Home Health Skilled Nursing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Order PICC Line ASAP. Details on line placement progress note must be sent before service is accepted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Please copy and paste full instructions into comment section.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032" y="1307520"/>
            <a:ext cx="5832417" cy="49623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6568" y="1265443"/>
            <a:ext cx="5810854" cy="14962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23513" y="1878676"/>
            <a:ext cx="415636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(Insert detailed instructions here)</a:t>
            </a:r>
          </a:p>
        </p:txBody>
      </p:sp>
    </p:spTree>
    <p:extLst>
      <p:ext uri="{BB962C8B-B14F-4D97-AF65-F5344CB8AC3E}">
        <p14:creationId xmlns:p14="http://schemas.microsoft.com/office/powerpoint/2010/main" val="422316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>
            <a:extLst>
              <a:ext uri="{FF2B5EF4-FFF2-40B4-BE49-F238E27FC236}">
                <a16:creationId xmlns:a16="http://schemas.microsoft.com/office/drawing/2014/main" id="{4AB5F6B0-3CEB-3B45-A752-9EDAD063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38" y="955468"/>
            <a:ext cx="8491275" cy="3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1600" b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Placing an order for Tube Feeding: </a:t>
            </a:r>
            <a:r>
              <a:rPr lang="en-US" altLang="en-US" sz="1200" i="1" dirty="0">
                <a:solidFill>
                  <a:srgbClr val="004278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Please use buttons. There may be hard stops you will need to complete</a:t>
            </a:r>
            <a:endParaRPr lang="en-US" altLang="en-US" sz="1200" b="1" dirty="0">
              <a:solidFill>
                <a:srgbClr val="004278"/>
              </a:solidFill>
              <a:latin typeface="Helvetica" pitchFamily="2" charset="0"/>
              <a:ea typeface="Helvetica" pitchFamily="2" charset="0"/>
              <a:cs typeface="Helvetica" pitchFamily="2" charset="0"/>
            </a:endParaRPr>
          </a:p>
        </p:txBody>
      </p:sp>
      <p:pic>
        <p:nvPicPr>
          <p:cNvPr id="19459" name="Picture 9" descr="NewLogo.png">
            <a:extLst>
              <a:ext uri="{FF2B5EF4-FFF2-40B4-BE49-F238E27FC236}">
                <a16:creationId xmlns:a16="http://schemas.microsoft.com/office/drawing/2014/main" id="{014FACED-F5A8-E847-8267-F970BB1E7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177800"/>
            <a:ext cx="2660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F34FA-297D-A041-850B-9FDC4A742E62}"/>
              </a:ext>
            </a:extLst>
          </p:cNvPr>
          <p:cNvCxnSpPr/>
          <p:nvPr/>
        </p:nvCxnSpPr>
        <p:spPr>
          <a:xfrm>
            <a:off x="887413" y="1004888"/>
            <a:ext cx="10763250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168F-21F6-0347-BF55-127FD43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1BE6-8DFE-B947-BC75-653428907F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458323" y="1318634"/>
            <a:ext cx="4076369" cy="369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Tube Feedings:</a:t>
            </a:r>
            <a:r>
              <a:rPr lang="en-US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Orders must include: formula name, delivery method, rate, anticipated duration of feedings, free water requirements, instructions for care of the tube &amp; home health instructions as needed. 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Medicare to cover,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it must be documented, in a progress note, the formula provides 100% of the patient’s nutritional requirements and is needed for at least 90 days.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Please copy and paste dietician’s instructions into comments section of the order.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413" y="1318634"/>
            <a:ext cx="6419474" cy="551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9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-template1-16x9" id="{BE35973D-F825-3E42-B836-53239472E4C9}" vid="{E7FA50CD-30A9-C840-A402-D7905D58CE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ppt-template1-16x9</Template>
  <TotalTime>1924</TotalTime>
  <Words>1613</Words>
  <Application>Microsoft Office PowerPoint</Application>
  <PresentationFormat>Widescreen</PresentationFormat>
  <Paragraphs>122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Helvetica</vt:lpstr>
      <vt:lpstr>Helvetica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Ordering Trach and Laryngectomy supplies</vt:lpstr>
      <vt:lpstr>PowerPoint Presentation</vt:lpstr>
      <vt:lpstr>PowerPoint Presentation</vt:lpstr>
    </vt:vector>
  </TitlesOfParts>
  <Company>UT Southwestern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Hopkins</dc:creator>
  <cp:lastModifiedBy>Catherine Close</cp:lastModifiedBy>
  <cp:revision>57</cp:revision>
  <cp:lastPrinted>2022-07-06T15:07:50Z</cp:lastPrinted>
  <dcterms:created xsi:type="dcterms:W3CDTF">2021-12-01T21:14:24Z</dcterms:created>
  <dcterms:modified xsi:type="dcterms:W3CDTF">2022-07-20T18:31:22Z</dcterms:modified>
</cp:coreProperties>
</file>